
<file path=[Content_Types].xml><?xml version="1.0" encoding="utf-8"?>
<Types xmlns="http://schemas.openxmlformats.org/package/2006/content-types">
  <Default Extension="png" ContentType="image/png"/>
  <Default Extension="webp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4"/>
  </p:notesMasterIdLst>
  <p:sldIdLst>
    <p:sldId id="277" r:id="rId2"/>
    <p:sldId id="286" r:id="rId3"/>
    <p:sldId id="285" r:id="rId4"/>
    <p:sldId id="278" r:id="rId5"/>
    <p:sldId id="279" r:id="rId6"/>
    <p:sldId id="280" r:id="rId7"/>
    <p:sldId id="281" r:id="rId8"/>
    <p:sldId id="282" r:id="rId9"/>
    <p:sldId id="283" r:id="rId10"/>
    <p:sldId id="266" r:id="rId11"/>
    <p:sldId id="276" r:id="rId12"/>
    <p:sldId id="270" r:id="rId13"/>
    <p:sldId id="269" r:id="rId14"/>
    <p:sldId id="268" r:id="rId15"/>
    <p:sldId id="267" r:id="rId16"/>
    <p:sldId id="287" r:id="rId17"/>
    <p:sldId id="292" r:id="rId18"/>
    <p:sldId id="293" r:id="rId19"/>
    <p:sldId id="294" r:id="rId20"/>
    <p:sldId id="295" r:id="rId21"/>
    <p:sldId id="296" r:id="rId22"/>
    <p:sldId id="297" r:id="rId23"/>
    <p:sldId id="288" r:id="rId24"/>
    <p:sldId id="263" r:id="rId25"/>
    <p:sldId id="289" r:id="rId26"/>
    <p:sldId id="271" r:id="rId27"/>
    <p:sldId id="291" r:id="rId28"/>
    <p:sldId id="290" r:id="rId29"/>
    <p:sldId id="273" r:id="rId30"/>
    <p:sldId id="272" r:id="rId31"/>
    <p:sldId id="274" r:id="rId32"/>
    <p:sldId id="275" r:id="rId33"/>
  </p:sldIdLst>
  <p:sldSz cx="14630400" cy="8229600"/>
  <p:notesSz cx="8229600" cy="14630400"/>
  <p:embeddedFontLst>
    <p:embeddedFont>
      <p:font typeface="Quattrocento Bold" panose="020B0604020202020204" charset="0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TT Rounds Condensed" panose="020B0604020202020204" charset="0"/>
      <p:regular r:id="rId40"/>
    </p:embeddedFont>
    <p:embeddedFont>
      <p:font typeface="Quattrocento" panose="020B0604020202020204" charset="0"/>
      <p:regular r:id="rId41"/>
      <p:bold r:id="rId42"/>
    </p:embeddedFont>
    <p:embeddedFont>
      <p:font typeface="Cambria Math" panose="02040503050406030204" pitchFamily="18" charset="0"/>
      <p:regular r:id="rId43"/>
    </p:embeddedFont>
    <p:embeddedFont>
      <p:font typeface="Calibri Light" panose="020F0302020204030204" pitchFamily="34" charset="0"/>
      <p:regular r:id="rId44"/>
      <p:italic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48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1198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92686113-8D03-74CA-DB3B-38F1AD1D3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8637FC57-27FD-DF31-7066-F475BCCD0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F2131BB1-136C-86E5-1F3A-371A3E7FF5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8C4EDAB-5BFA-2378-2652-82C80D9BB6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610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192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207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189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191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558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92686113-8D03-74CA-DB3B-38F1AD1D3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8637FC57-27FD-DF31-7066-F475BCCD0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F2131BB1-136C-86E5-1F3A-371A3E7FF5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8C4EDAB-5BFA-2378-2652-82C80D9BB6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060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689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384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30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92686113-8D03-74CA-DB3B-38F1AD1D3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8637FC57-27FD-DF31-7066-F475BCCD0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F2131BB1-136C-86E5-1F3A-371A3E7FF5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8C4EDAB-5BFA-2378-2652-82C80D9BB6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480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8046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704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231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735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223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92686113-8D03-74CA-DB3B-38F1AD1D3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8637FC57-27FD-DF31-7066-F475BCCD0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F2131BB1-136C-86E5-1F3A-371A3E7FF5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8C4EDAB-5BFA-2378-2652-82C80D9BB6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250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2A205DBD-912B-7757-47DA-B51D928B5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EFC8B0D1-EA44-F5FA-E265-749BC14B89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7947CBAC-A23E-34CF-64B5-F27A558F5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81C8B3A-9ADE-E5C0-952E-0D583E9A94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66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557F7FF3-020B-ED81-153F-C4428A031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61CA1B9-4FF5-D46B-CE0E-03592CE1A4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6BF40017-7E3F-BAB3-EF00-06DD51B7A2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3D40168-D556-B654-8143-2EF11A9F2E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9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61FCD1E2-9C08-4BF2-72B6-B971AB6DF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0C58D3B-8C5C-139E-00D2-E8E0D314B9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EF2B0497-936B-BE93-ED11-A0B3181730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1AC1BFD-B992-6689-7CDB-889866CEE3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712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61FCD1E2-9C08-4BF2-72B6-B971AB6DF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0C58D3B-8C5C-139E-00D2-E8E0D314B9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EF2B0497-936B-BE93-ED11-A0B3181730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1AC1BFD-B992-6689-7CDB-889866CEE3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712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92686113-8D03-74CA-DB3B-38F1AD1D3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8637FC57-27FD-DF31-7066-F475BCCD0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F2131BB1-136C-86E5-1F3A-371A3E7FF5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8C4EDAB-5BFA-2378-2652-82C80D9BB6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297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695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65760" y="5085080"/>
            <a:ext cx="1706880" cy="292100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499360" y="5085080"/>
            <a:ext cx="2316480" cy="2921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242560" y="5085080"/>
            <a:ext cx="1706880" cy="292100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56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web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US" sz="144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endParaRPr lang="en-US" sz="1440"/>
            </a:p>
          </p:txBody>
        </p:sp>
      </p:grpSp>
      <p:sp>
        <p:nvSpPr>
          <p:cNvPr id="6" name="Freeform 6" descr="preencoded.png"/>
          <p:cNvSpPr/>
          <p:nvPr/>
        </p:nvSpPr>
        <p:spPr>
          <a:xfrm>
            <a:off x="12839215" y="7749540"/>
            <a:ext cx="1722605" cy="41148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440"/>
          </a:p>
        </p:txBody>
      </p:sp>
      <p:sp>
        <p:nvSpPr>
          <p:cNvPr id="7" name="Freeform 7" descr="preencoded.png"/>
          <p:cNvSpPr/>
          <p:nvPr/>
        </p:nvSpPr>
        <p:spPr>
          <a:xfrm>
            <a:off x="9144000" y="0"/>
            <a:ext cx="5486400" cy="82296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440"/>
          </a:p>
        </p:txBody>
      </p:sp>
      <p:sp>
        <p:nvSpPr>
          <p:cNvPr id="8" name="TextBox 8"/>
          <p:cNvSpPr txBox="1"/>
          <p:nvPr/>
        </p:nvSpPr>
        <p:spPr>
          <a:xfrm>
            <a:off x="837720" y="1938385"/>
            <a:ext cx="8306281" cy="2115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44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Chronic Kidney Disease Detection: A Machine Learning Model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3114" y="4405385"/>
            <a:ext cx="7468553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9"/>
              </a:lnSpc>
            </a:pPr>
            <a:r>
              <a:rPr lang="en-US" sz="199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 Leveraging Machine Learning Algorithms for Accurate Diagnosis</a:t>
            </a:r>
          </a:p>
        </p:txBody>
      </p:sp>
      <p:sp>
        <p:nvSpPr>
          <p:cNvPr id="10" name="Freeform 10" descr="A white text on a black background  Description automatically generated"/>
          <p:cNvSpPr/>
          <p:nvPr/>
        </p:nvSpPr>
        <p:spPr>
          <a:xfrm>
            <a:off x="904631" y="625330"/>
            <a:ext cx="2998297" cy="770991"/>
          </a:xfrm>
          <a:custGeom>
            <a:avLst/>
            <a:gdLst/>
            <a:ahLst/>
            <a:cxnLst/>
            <a:rect l="l" t="t" r="r" b="b"/>
            <a:pathLst>
              <a:path w="3747871" h="963739">
                <a:moveTo>
                  <a:pt x="0" y="0"/>
                </a:moveTo>
                <a:lnTo>
                  <a:pt x="3747871" y="0"/>
                </a:lnTo>
                <a:lnTo>
                  <a:pt x="3747871" y="963739"/>
                </a:lnTo>
                <a:lnTo>
                  <a:pt x="0" y="9637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1440"/>
          </a:p>
        </p:txBody>
      </p:sp>
      <p:sp>
        <p:nvSpPr>
          <p:cNvPr id="11" name="TextBox 11"/>
          <p:cNvSpPr txBox="1"/>
          <p:nvPr/>
        </p:nvSpPr>
        <p:spPr>
          <a:xfrm>
            <a:off x="837720" y="5801060"/>
            <a:ext cx="4113423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9"/>
              </a:lnSpc>
            </a:pPr>
            <a:r>
              <a:rPr lang="en-US" sz="1799" b="1">
                <a:solidFill>
                  <a:srgbClr val="F9EEE7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Presented By:</a:t>
            </a:r>
          </a:p>
          <a:p>
            <a:pPr>
              <a:lnSpc>
                <a:spcPts val="2999"/>
              </a:lnSpc>
            </a:pPr>
            <a:r>
              <a:rPr lang="en-US" sz="179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Divyesh</a:t>
            </a:r>
          </a:p>
          <a:p>
            <a:pPr>
              <a:lnSpc>
                <a:spcPts val="2999"/>
              </a:lnSpc>
            </a:pPr>
            <a:r>
              <a:rPr lang="en-US" sz="179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Aswan</a:t>
            </a:r>
          </a:p>
          <a:p>
            <a:pPr>
              <a:lnSpc>
                <a:spcPts val="2999"/>
              </a:lnSpc>
            </a:pPr>
            <a:r>
              <a:rPr lang="en-US" sz="179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Aejaz</a:t>
            </a:r>
          </a:p>
          <a:p>
            <a:pPr>
              <a:lnSpc>
                <a:spcPts val="2999"/>
              </a:lnSpc>
            </a:pPr>
            <a:r>
              <a:rPr lang="en-US" sz="179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Manik</a:t>
            </a:r>
          </a:p>
          <a:p>
            <a:pPr>
              <a:lnSpc>
                <a:spcPts val="2999"/>
              </a:lnSpc>
            </a:pPr>
            <a:endParaRPr lang="en-US" sz="1799">
              <a:solidFill>
                <a:srgbClr val="F9EEE7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</p:spTree>
    <p:extLst>
      <p:ext uri="{BB962C8B-B14F-4D97-AF65-F5344CB8AC3E}">
        <p14:creationId xmlns:p14="http://schemas.microsoft.com/office/powerpoint/2010/main" val="412729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99582E9-34A7-257F-C40E-179DE8D45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3391" y="2255260"/>
            <a:ext cx="7363962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K-Nearest Neighbors (KNN)</a:t>
            </a:r>
          </a:p>
        </p:txBody>
      </p:sp>
      <p:sp>
        <p:nvSpPr>
          <p:cNvPr id="6" name="Rectangle 5"/>
          <p:cNvSpPr/>
          <p:nvPr/>
        </p:nvSpPr>
        <p:spPr>
          <a:xfrm>
            <a:off x="2350706" y="878404"/>
            <a:ext cx="36227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/>
                <a:solidFill>
                  <a:schemeClr val="accent3"/>
                </a:solidFill>
                <a:effectLst/>
              </a:rPr>
              <a:t>Algorithm-2</a:t>
            </a:r>
            <a:endParaRPr 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11" name="Rectangle 10"/>
          <p:cNvSpPr/>
          <p:nvPr/>
        </p:nvSpPr>
        <p:spPr>
          <a:xfrm rot="20079004">
            <a:off x="8608120" y="-2162328"/>
            <a:ext cx="7472855" cy="1160942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0" y="1207153"/>
            <a:ext cx="50101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7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99582E9-34A7-257F-C40E-179DE8D45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="" xmlns:a16="http://schemas.microsoft.com/office/drawing/2014/main" id="{F1308B00-7200-3AA8-AB2B-288793302185}"/>
              </a:ext>
            </a:extLst>
          </p:cNvPr>
          <p:cNvSpPr/>
          <p:nvPr/>
        </p:nvSpPr>
        <p:spPr>
          <a:xfrm>
            <a:off x="439459" y="384612"/>
            <a:ext cx="14190941" cy="1774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K-Nearest Neighbors (KNN) Analysis CKD Dataset</a:t>
            </a:r>
            <a:endParaRPr lang="en-US" sz="4400" dirty="0"/>
          </a:p>
        </p:txBody>
      </p:sp>
      <p:sp>
        <p:nvSpPr>
          <p:cNvPr id="3" name="Text 1">
            <a:extLst>
              <a:ext uri="{FF2B5EF4-FFF2-40B4-BE49-F238E27FC236}">
                <a16:creationId xmlns="" xmlns:a16="http://schemas.microsoft.com/office/drawing/2014/main" id="{F2359A48-D59F-C78A-1A36-F81E1010F2D8}"/>
              </a:ext>
            </a:extLst>
          </p:cNvPr>
          <p:cNvSpPr/>
          <p:nvPr/>
        </p:nvSpPr>
        <p:spPr>
          <a:xfrm>
            <a:off x="825024" y="1754043"/>
            <a:ext cx="2816185" cy="813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Introduction to KNN</a:t>
            </a:r>
            <a:endParaRPr lang="en-US" sz="3200" dirty="0"/>
          </a:p>
        </p:txBody>
      </p:sp>
      <p:sp>
        <p:nvSpPr>
          <p:cNvPr id="4" name="Text 2">
            <a:extLst>
              <a:ext uri="{FF2B5EF4-FFF2-40B4-BE49-F238E27FC236}">
                <a16:creationId xmlns="" xmlns:a16="http://schemas.microsoft.com/office/drawing/2014/main" id="{ED66E07C-879C-25CB-E7B2-D512E9942883}"/>
              </a:ext>
            </a:extLst>
          </p:cNvPr>
          <p:cNvSpPr/>
          <p:nvPr/>
        </p:nvSpPr>
        <p:spPr>
          <a:xfrm>
            <a:off x="837724" y="2479010"/>
            <a:ext cx="6185535" cy="5217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K-Nearest Neighbors (KNN) is a supervised machine learning algorithm.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It classifies data points based on the majority class of their nearest neighbors.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Used for both classification and regression tasks.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Here, KNN is applied to analyze the CKD dataset.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9" name="Text 1">
            <a:extLst>
              <a:ext uri="{FF2B5EF4-FFF2-40B4-BE49-F238E27FC236}">
                <a16:creationId xmlns="" xmlns:a16="http://schemas.microsoft.com/office/drawing/2014/main" id="{464DC141-7CA3-F55C-AC50-1AC696BC006C}"/>
              </a:ext>
            </a:extLst>
          </p:cNvPr>
          <p:cNvSpPr/>
          <p:nvPr/>
        </p:nvSpPr>
        <p:spPr>
          <a:xfrm>
            <a:off x="7670978" y="1754043"/>
            <a:ext cx="2816185" cy="813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Dataset Overview</a:t>
            </a:r>
            <a:endParaRPr lang="en-US" sz="3200" dirty="0"/>
          </a:p>
        </p:txBody>
      </p:sp>
      <p:sp>
        <p:nvSpPr>
          <p:cNvPr id="10" name="Text 2">
            <a:extLst>
              <a:ext uri="{FF2B5EF4-FFF2-40B4-BE49-F238E27FC236}">
                <a16:creationId xmlns="" xmlns:a16="http://schemas.microsoft.com/office/drawing/2014/main" id="{66AC6813-69DD-7DD1-5BB4-C50716BE66DD}"/>
              </a:ext>
            </a:extLst>
          </p:cNvPr>
          <p:cNvSpPr/>
          <p:nvPr/>
        </p:nvSpPr>
        <p:spPr>
          <a:xfrm>
            <a:off x="7619841" y="2415008"/>
            <a:ext cx="6185535" cy="3391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Dataset: CKD (Chronic Kidney Disease)</a:t>
            </a:r>
          </a:p>
          <a:p>
            <a:pPr>
              <a:lnSpc>
                <a:spcPts val="3000"/>
              </a:lnSpc>
            </a:pPr>
            <a:endParaRPr lang="en-US" sz="240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Contains attributes related to kidney disease diagnosis.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used to train the KNN algorithm to predict outcomes.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9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98058798-0A6B-8BE9-E5D8-6DE80D43B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="" xmlns:a16="http://schemas.microsoft.com/office/drawing/2014/main" id="{0DEB1325-FE0C-A95B-DDD8-757F669E6BA8}"/>
              </a:ext>
            </a:extLst>
          </p:cNvPr>
          <p:cNvSpPr/>
          <p:nvPr/>
        </p:nvSpPr>
        <p:spPr>
          <a:xfrm>
            <a:off x="942827" y="1009112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K-Nearest Neighbors (KNN): Methodology and Implementation</a:t>
            </a:r>
            <a:endParaRPr lang="en-US" sz="4400" dirty="0"/>
          </a:p>
        </p:txBody>
      </p:sp>
      <p:sp>
        <p:nvSpPr>
          <p:cNvPr id="3" name="Text 1">
            <a:extLst>
              <a:ext uri="{FF2B5EF4-FFF2-40B4-BE49-F238E27FC236}">
                <a16:creationId xmlns="" xmlns:a16="http://schemas.microsoft.com/office/drawing/2014/main" id="{223B7900-0F2B-F594-C707-3CC7C40E308B}"/>
              </a:ext>
            </a:extLst>
          </p:cNvPr>
          <p:cNvSpPr/>
          <p:nvPr/>
        </p:nvSpPr>
        <p:spPr>
          <a:xfrm>
            <a:off x="837724" y="41400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Methodology</a:t>
            </a:r>
            <a:endParaRPr lang="en-US" sz="2200" dirty="0"/>
          </a:p>
        </p:txBody>
      </p:sp>
      <p:sp>
        <p:nvSpPr>
          <p:cNvPr id="4" name="Text 2">
            <a:extLst>
              <a:ext uri="{FF2B5EF4-FFF2-40B4-BE49-F238E27FC236}">
                <a16:creationId xmlns="" xmlns:a16="http://schemas.microsoft.com/office/drawing/2014/main" id="{37BDC76A-95F6-0D73-5CA1-BBDEEC876587}"/>
              </a:ext>
            </a:extLst>
          </p:cNvPr>
          <p:cNvSpPr/>
          <p:nvPr/>
        </p:nvSpPr>
        <p:spPr>
          <a:xfrm>
            <a:off x="837724" y="4731306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KNN uses the distance between data points to find the k-nearest neighbors to a new data point, and predicts its class based on the majority class of its neighbors.</a:t>
            </a:r>
            <a:endParaRPr lang="en-US" sz="1850" dirty="0"/>
          </a:p>
        </p:txBody>
      </p:sp>
      <p:sp>
        <p:nvSpPr>
          <p:cNvPr id="5" name="Text 3">
            <a:extLst>
              <a:ext uri="{FF2B5EF4-FFF2-40B4-BE49-F238E27FC236}">
                <a16:creationId xmlns="" xmlns:a16="http://schemas.microsoft.com/office/drawing/2014/main" id="{469B6C33-387A-1B32-5BD3-99502AC54364}"/>
              </a:ext>
            </a:extLst>
          </p:cNvPr>
          <p:cNvSpPr/>
          <p:nvPr/>
        </p:nvSpPr>
        <p:spPr>
          <a:xfrm>
            <a:off x="7614761" y="41400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Implementation</a:t>
            </a:r>
            <a:endParaRPr lang="en-US" sz="2200" dirty="0"/>
          </a:p>
        </p:txBody>
      </p:sp>
      <p:sp>
        <p:nvSpPr>
          <p:cNvPr id="6" name="Text 4">
            <a:extLst>
              <a:ext uri="{FF2B5EF4-FFF2-40B4-BE49-F238E27FC236}">
                <a16:creationId xmlns="" xmlns:a16="http://schemas.microsoft.com/office/drawing/2014/main" id="{41161C26-BFC8-5420-FDE8-DCDEDFFCDDDC}"/>
              </a:ext>
            </a:extLst>
          </p:cNvPr>
          <p:cNvSpPr/>
          <p:nvPr/>
        </p:nvSpPr>
        <p:spPr>
          <a:xfrm>
            <a:off x="7614761" y="4731306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KNN is implemented by calculating the distance between data points and identifying the nearest neighbors based on a chosen metric, such as Euclidean distance.</a:t>
            </a:r>
            <a:endParaRPr lang="en-US" sz="185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5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D692B2AC-86FF-9714-B48E-8FBB8CC21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2">
            <a:extLst>
              <a:ext uri="{FF2B5EF4-FFF2-40B4-BE49-F238E27FC236}">
                <a16:creationId xmlns="" xmlns:a16="http://schemas.microsoft.com/office/drawing/2014/main" id="{5D5FE907-C59D-366A-3ABA-0A3DDBDDCA0A}"/>
              </a:ext>
            </a:extLst>
          </p:cNvPr>
          <p:cNvSpPr/>
          <p:nvPr/>
        </p:nvSpPr>
        <p:spPr>
          <a:xfrm>
            <a:off x="666193" y="1593313"/>
            <a:ext cx="13138707" cy="4660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1. Load and preprocesses the dataset</a:t>
            </a:r>
          </a:p>
          <a:p>
            <a:pPr>
              <a:lnSpc>
                <a:spcPts val="3600"/>
              </a:lnSpc>
            </a:pPr>
            <a:endParaRPr lang="en-US" sz="2880" b="1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2. Split the data into training and test sets</a:t>
            </a:r>
          </a:p>
          <a:p>
            <a:pPr>
              <a:lnSpc>
                <a:spcPts val="3600"/>
              </a:lnSpc>
            </a:pPr>
            <a:endParaRPr lang="en-US" sz="2880" b="1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3. Train the KNN Model</a:t>
            </a:r>
          </a:p>
          <a:p>
            <a:pPr>
              <a:lnSpc>
                <a:spcPts val="3600"/>
              </a:lnSpc>
            </a:pPr>
            <a:endParaRPr lang="en-US" sz="2880" b="1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4. Evaluate the model with accuracy and confusion matrix</a:t>
            </a:r>
          </a:p>
          <a:p>
            <a:pPr>
              <a:lnSpc>
                <a:spcPts val="3600"/>
              </a:lnSpc>
            </a:pPr>
            <a:endParaRPr lang="en-US" sz="2880" b="1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5. Plot the accuracy for varying k values</a:t>
            </a:r>
            <a:endParaRPr lang="en-US" sz="288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ts val="3600"/>
              </a:lnSpc>
            </a:pPr>
            <a:endParaRPr lang="en-US" sz="288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ts val="3600"/>
              </a:lnSpc>
            </a:pPr>
            <a:endParaRPr lang="en-US" sz="288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</p:txBody>
      </p:sp>
      <p:sp>
        <p:nvSpPr>
          <p:cNvPr id="4" name="Text 0">
            <a:extLst>
              <a:ext uri="{FF2B5EF4-FFF2-40B4-BE49-F238E27FC236}">
                <a16:creationId xmlns="" xmlns:a16="http://schemas.microsoft.com/office/drawing/2014/main" id="{7018626F-E067-273D-BD0B-08B626D3BAF6}"/>
              </a:ext>
            </a:extLst>
          </p:cNvPr>
          <p:cNvSpPr/>
          <p:nvPr/>
        </p:nvSpPr>
        <p:spPr>
          <a:xfrm>
            <a:off x="527352" y="461534"/>
            <a:ext cx="14759413" cy="2129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600"/>
              </a:lnSpc>
            </a:pPr>
            <a:r>
              <a:rPr lang="en-US" sz="5280" dirty="0">
                <a:solidFill>
                  <a:srgbClr val="FFD9BE"/>
                </a:solidFill>
                <a:latin typeface="Quattrocento" pitchFamily="34" charset="0"/>
              </a:rPr>
              <a:t>WORK FLOW</a:t>
            </a:r>
            <a:endParaRPr lang="en-US" sz="528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90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D541B9FA-1D17-8D47-3DD3-991448809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2">
            <a:extLst>
              <a:ext uri="{FF2B5EF4-FFF2-40B4-BE49-F238E27FC236}">
                <a16:creationId xmlns="" xmlns:a16="http://schemas.microsoft.com/office/drawing/2014/main" id="{0A75272D-52B3-F2E3-E909-95BEFA3B5250}"/>
              </a:ext>
            </a:extLst>
          </p:cNvPr>
          <p:cNvSpPr/>
          <p:nvPr/>
        </p:nvSpPr>
        <p:spPr>
          <a:xfrm>
            <a:off x="666193" y="1593313"/>
            <a:ext cx="9720389" cy="55765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1. Data Preprocessing: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 Handled missing values.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 Scaled the features for uniformity.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-Normalizes the data using </a:t>
            </a:r>
            <a:r>
              <a:rPr lang="en-US" sz="288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Standard Scaler</a:t>
            </a: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</a:p>
          <a:p>
            <a:pPr>
              <a:lnSpc>
                <a:spcPts val="3600"/>
              </a:lnSpc>
            </a:pPr>
            <a:endParaRPr lang="en-US" sz="288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2. Model Training: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 Split data into 70% training and 30% testing sets.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 Trained the model using different 'k' values.</a:t>
            </a:r>
          </a:p>
          <a:p>
            <a:pPr>
              <a:lnSpc>
                <a:spcPts val="3600"/>
              </a:lnSpc>
            </a:pPr>
            <a:endParaRPr lang="en-US" sz="288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3. Model Evaluation: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 Computes the accuracy score.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 Displays a confusion matrix.</a:t>
            </a:r>
          </a:p>
        </p:txBody>
      </p:sp>
      <p:sp>
        <p:nvSpPr>
          <p:cNvPr id="4" name="Text 0">
            <a:extLst>
              <a:ext uri="{FF2B5EF4-FFF2-40B4-BE49-F238E27FC236}">
                <a16:creationId xmlns="" xmlns:a16="http://schemas.microsoft.com/office/drawing/2014/main" id="{F8D6262B-90F9-9AB6-310F-3B0DADAFBD00}"/>
              </a:ext>
            </a:extLst>
          </p:cNvPr>
          <p:cNvSpPr/>
          <p:nvPr/>
        </p:nvSpPr>
        <p:spPr>
          <a:xfrm>
            <a:off x="527352" y="461534"/>
            <a:ext cx="14759413" cy="2129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600"/>
              </a:lnSpc>
            </a:pPr>
            <a:r>
              <a:rPr lang="en-US" sz="528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KNN Model Implementation</a:t>
            </a:r>
            <a:endParaRPr lang="en-US" sz="528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99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D541B9FA-1D17-8D47-3DD3-991448809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>
            <a:extLst>
              <a:ext uri="{FF2B5EF4-FFF2-40B4-BE49-F238E27FC236}">
                <a16:creationId xmlns="" xmlns:a16="http://schemas.microsoft.com/office/drawing/2014/main" id="{442F9194-4CCA-0C46-C435-F2011D8CEDB0}"/>
              </a:ext>
            </a:extLst>
          </p:cNvPr>
          <p:cNvSpPr/>
          <p:nvPr/>
        </p:nvSpPr>
        <p:spPr>
          <a:xfrm>
            <a:off x="401359" y="54412"/>
            <a:ext cx="14190941" cy="669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Accuracy vs. Number of Neighbors (k)</a:t>
            </a:r>
            <a:endParaRPr lang="en-US" sz="4400" dirty="0"/>
          </a:p>
        </p:txBody>
      </p:sp>
      <p:pic>
        <p:nvPicPr>
          <p:cNvPr id="7" name="Picture 6" descr="Screenshot 2024-12-12 182711.png">
            <a:extLst>
              <a:ext uri="{FF2B5EF4-FFF2-40B4-BE49-F238E27FC236}">
                <a16:creationId xmlns="" xmlns:a16="http://schemas.microsoft.com/office/drawing/2014/main" id="{C72279D1-4F36-C53D-184F-600848FB5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58" y="2794000"/>
            <a:ext cx="11282203" cy="5435600"/>
          </a:xfrm>
          <a:prstGeom prst="rect">
            <a:avLst/>
          </a:prstGeom>
        </p:spPr>
      </p:pic>
      <p:sp>
        <p:nvSpPr>
          <p:cNvPr id="8" name="Text 2">
            <a:extLst>
              <a:ext uri="{FF2B5EF4-FFF2-40B4-BE49-F238E27FC236}">
                <a16:creationId xmlns="" xmlns:a16="http://schemas.microsoft.com/office/drawing/2014/main" id="{B99F7217-D72B-C5D4-4BD1-3A700AD3994F}"/>
              </a:ext>
            </a:extLst>
          </p:cNvPr>
          <p:cNvSpPr/>
          <p:nvPr/>
        </p:nvSpPr>
        <p:spPr>
          <a:xfrm>
            <a:off x="414059" y="764510"/>
            <a:ext cx="13060642" cy="2029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accuracy of the model was evaluated for different values of k (number of neighbors)</a:t>
            </a:r>
          </a:p>
          <a:p>
            <a:pPr>
              <a:lnSpc>
                <a:spcPts val="3000"/>
              </a:lnSpc>
            </a:pPr>
            <a:r>
              <a:rPr lang="en-US" sz="24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Observations: </a:t>
            </a:r>
          </a:p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-The accuracy fluctuates for small values of k, peaking at k=1,5,9,11 .</a:t>
            </a:r>
          </a:p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-Beyond k=15, the accuracy drops significantly. </a:t>
            </a:r>
          </a:p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-Optimal k value appears to be 1 or 9 for highest accuracy 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1185" y="7705129"/>
            <a:ext cx="2150637" cy="48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0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99582E9-34A7-257F-C40E-179DE8D45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3390" y="1948446"/>
            <a:ext cx="7573179" cy="60016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Support Vector Machine</a:t>
            </a:r>
          </a:p>
          <a:p>
            <a:pPr algn="ctr"/>
            <a:r>
              <a:rPr lang="en-US" sz="9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(SVM)</a:t>
            </a:r>
            <a:endParaRPr lang="en-US" sz="96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50706" y="878404"/>
            <a:ext cx="36227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/>
                <a:solidFill>
                  <a:schemeClr val="accent3"/>
                </a:solidFill>
                <a:effectLst/>
              </a:rPr>
              <a:t>Algorithm-3</a:t>
            </a:r>
            <a:endParaRPr 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952" y="-1"/>
            <a:ext cx="6043448" cy="819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9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1097219" name="Text 0"/>
          <p:cNvSpPr/>
          <p:nvPr/>
        </p:nvSpPr>
        <p:spPr bwMode="auto">
          <a:xfrm>
            <a:off x="685323" y="1533286"/>
            <a:ext cx="8788564" cy="1765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defRPr/>
            </a:pPr>
            <a:r>
              <a:rPr sz="2800" i="0" u="none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Support Vector Machine (SVM) Model for Detection of Chronic Kidney Disease (CKD)</a:t>
            </a:r>
            <a:endParaRPr sz="7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>
              <a:defRPr/>
            </a:pPr>
            <a:endParaRPr sz="7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>
              <a:defRPr/>
            </a:pPr>
            <a:endParaRPr sz="7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82605798" name="Text 2"/>
          <p:cNvSpPr/>
          <p:nvPr/>
        </p:nvSpPr>
        <p:spPr bwMode="auto">
          <a:xfrm>
            <a:off x="685323" y="2909233"/>
            <a:ext cx="6185534" cy="4973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defRPr/>
            </a:pPr>
            <a:r>
              <a:rPr sz="3600" i="0" u="sng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Process Flow:</a:t>
            </a:r>
            <a:endParaRPr sz="1600" i="0" u="sng">
              <a:solidFill>
                <a:schemeClr val="accent4">
                  <a:lumMod val="40000"/>
                  <a:lumOff val="60000"/>
                </a:schemeClr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600" i="0" u="none">
              <a:solidFill>
                <a:schemeClr val="accent4">
                  <a:lumMod val="40000"/>
                  <a:lumOff val="60000"/>
                </a:schemeClr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600" i="0" u="none">
              <a:solidFill>
                <a:schemeClr val="accent4">
                  <a:lumMod val="40000"/>
                  <a:lumOff val="60000"/>
                </a:schemeClr>
              </a:solidFill>
              <a:latin typeface="Times New Roman"/>
              <a:ea typeface="Times New Roman"/>
              <a:cs typeface="Times New Roman"/>
            </a:endParaRPr>
          </a:p>
          <a:p>
            <a:pPr marL="482137" indent="-482137">
              <a:buAutoNum type="arabicPeriod"/>
              <a:defRPr/>
            </a:pPr>
            <a:r>
              <a:rPr sz="3600" i="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Data Preprocessing</a:t>
            </a:r>
            <a:endParaRPr sz="80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482137" indent="-482137">
              <a:buAutoNum type="arabicPeriod"/>
              <a:defRPr/>
            </a:pPr>
            <a:r>
              <a:rPr sz="3600" i="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Feature Selection</a:t>
            </a:r>
            <a:endParaRPr sz="80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482137" indent="-482137">
              <a:buAutoNum type="arabicPeriod"/>
              <a:defRPr/>
            </a:pPr>
            <a:r>
              <a:rPr sz="3600" i="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Model Training</a:t>
            </a:r>
            <a:endParaRPr sz="80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482137" indent="-482137">
              <a:buAutoNum type="arabicPeriod"/>
              <a:defRPr/>
            </a:pPr>
            <a:r>
              <a:rPr sz="3600" i="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Hyperparameter Tuning</a:t>
            </a:r>
            <a:endParaRPr sz="80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482137" indent="-482137">
              <a:buAutoNum type="arabicPeriod"/>
              <a:defRPr/>
            </a:pPr>
            <a:r>
              <a:rPr sz="3600" i="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Evaluation and Deployment</a:t>
            </a:r>
            <a:endParaRPr sz="80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93590384" name="Text 0"/>
          <p:cNvSpPr/>
          <p:nvPr/>
        </p:nvSpPr>
        <p:spPr bwMode="auto">
          <a:xfrm>
            <a:off x="685323" y="496729"/>
            <a:ext cx="4757250" cy="711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defRPr/>
            </a:pPr>
            <a:r>
              <a:rPr sz="4800" i="0" u="sng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General Overview</a:t>
            </a:r>
            <a:endParaRPr sz="9000" u="sng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86680695" name="Picture 8" descr="A green human organ on a black surface with wires and a diagram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759542" y="2397511"/>
            <a:ext cx="4860225" cy="4860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29142090" name="Picture 329142089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754721" y="7087956"/>
            <a:ext cx="1848513" cy="113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960265"/>
      </p:ext>
    </p:extLst>
  </p:cSld>
  <p:clrMapOvr>
    <a:masterClrMapping/>
  </p:clrMapOvr>
  <mc:AlternateContent xmlns:mc="http://schemas.openxmlformats.org/markup-compatibility/2006">
    <mc:Choice xmlns="" xmlns:m="http://schemas.openxmlformats.org/officeDocument/2006/math" xmlns:w="http://schemas.openxmlformats.org/wordprocessingml/2006/main" xmlns:p159="http://schemas.microsoft.com/office/powerpoint/2015/09/main" xmlns:p14="http://schemas.microsoft.com/office/powerpoint/2010/main" Requires="p159">
      <p:transition p14:dur="2000" advClick="1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7098862" name="Text 0"/>
          <p:cNvSpPr/>
          <p:nvPr/>
        </p:nvSpPr>
        <p:spPr bwMode="auto">
          <a:xfrm>
            <a:off x="511419" y="780888"/>
            <a:ext cx="12954951" cy="1408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99"/>
              </a:lnSpc>
              <a:buNone/>
              <a:defRPr/>
            </a:pPr>
            <a:r>
              <a:rPr lang="en-US" sz="4400" u="sng">
                <a:solidFill>
                  <a:schemeClr val="accent4">
                    <a:lumMod val="40000"/>
                    <a:lumOff val="60000"/>
                  </a:schemeClr>
                </a:solidFill>
                <a:latin typeface="Quattrocento"/>
                <a:ea typeface="Quattrocento"/>
                <a:cs typeface="Quattrocento"/>
              </a:rPr>
              <a:t>Data Preprocessing</a:t>
            </a:r>
            <a:endParaRPr sz="4400" u="sng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14176437" name="Text 1"/>
          <p:cNvSpPr/>
          <p:nvPr/>
        </p:nvSpPr>
        <p:spPr bwMode="auto">
          <a:xfrm>
            <a:off x="526659" y="2072215"/>
            <a:ext cx="1010128" cy="354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49"/>
              </a:lnSpc>
              <a:buNone/>
              <a:defRPr/>
            </a:pPr>
            <a:r>
              <a:rPr lang="en-US" sz="2200" u="sng">
                <a:solidFill>
                  <a:schemeClr val="accent4">
                    <a:lumMod val="40000"/>
                    <a:lumOff val="60000"/>
                  </a:schemeClr>
                </a:solidFill>
                <a:latin typeface="Quattrocento"/>
              </a:rPr>
              <a:t>Dataset</a:t>
            </a:r>
            <a:endParaRPr sz="2200" u="sng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95689131" name="Text 2"/>
          <p:cNvSpPr/>
          <p:nvPr/>
        </p:nvSpPr>
        <p:spPr bwMode="auto">
          <a:xfrm>
            <a:off x="511419" y="2546060"/>
            <a:ext cx="3447262" cy="9230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9965" indent="-349965">
              <a:buFont typeface="Arial"/>
              <a:buChar char="•"/>
              <a:defRPr/>
            </a:pPr>
            <a:r>
              <a:rPr sz="24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The dataset used for this model, retrieved from the UC Irvine Machine Learning Repository, consists of 400 rows and 24 features, with 1 target variable.</a:t>
            </a:r>
            <a:endParaRPr sz="36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81548716" name="Text 3"/>
          <p:cNvSpPr/>
          <p:nvPr/>
        </p:nvSpPr>
        <p:spPr bwMode="auto">
          <a:xfrm>
            <a:off x="4222431" y="2061064"/>
            <a:ext cx="1863739" cy="354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49"/>
              </a:lnSpc>
              <a:buNone/>
              <a:defRPr/>
            </a:pPr>
            <a:r>
              <a:rPr lang="en-US" sz="2200" u="sng">
                <a:solidFill>
                  <a:schemeClr val="accent4">
                    <a:lumMod val="40000"/>
                    <a:lumOff val="60000"/>
                  </a:schemeClr>
                </a:solidFill>
                <a:latin typeface="Quattrocento"/>
              </a:rPr>
              <a:t>Data Cleaning</a:t>
            </a:r>
            <a:endParaRPr sz="2200" u="sng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65374079" name="Text 4"/>
          <p:cNvSpPr/>
          <p:nvPr/>
        </p:nvSpPr>
        <p:spPr bwMode="auto">
          <a:xfrm>
            <a:off x="4222431" y="2546060"/>
            <a:ext cx="5166894" cy="1945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9965" indent="-349965">
              <a:buFont typeface="Arial"/>
              <a:buChar char="•"/>
              <a:defRPr/>
            </a:pPr>
            <a:r>
              <a:rPr sz="2400" u="none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Since the dataset contains empty values and outliers, missing values were handled appropriately, redundant columns were removed, and categorical features were encoded using </a:t>
            </a:r>
            <a:r>
              <a:rPr sz="2400" u="none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Label</a:t>
            </a:r>
            <a:r>
              <a:rPr lang="en-US" sz="2400" u="none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400" u="none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Encoder</a:t>
            </a:r>
            <a:r>
              <a:rPr sz="2400" u="none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. Outliers in numerical features were addressed using the IQR method.</a:t>
            </a:r>
            <a:endParaRPr sz="36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898238793" name="Picture 189823879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620271" y="6034557"/>
            <a:ext cx="12981138" cy="2169583"/>
          </a:xfrm>
          <a:prstGeom prst="rect">
            <a:avLst/>
          </a:prstGeom>
        </p:spPr>
      </p:pic>
      <p:sp>
        <p:nvSpPr>
          <p:cNvPr id="1561653967" name="Bent-Up Arrow 1561653966"/>
          <p:cNvSpPr/>
          <p:nvPr/>
        </p:nvSpPr>
        <p:spPr bwMode="auto">
          <a:xfrm rot="5399978">
            <a:off x="469635" y="5547430"/>
            <a:ext cx="1393472" cy="740833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>
              <a:defRPr/>
            </a:pPr>
            <a:endParaRPr>
              <a:solidFill>
                <a:schemeClr val="accent4">
                  <a:lumMod val="40000"/>
                  <a:lumOff val="60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262604253" name="Picture 262604252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9389326" y="264583"/>
            <a:ext cx="5212082" cy="565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15103"/>
      </p:ext>
    </p:extLst>
  </p:cSld>
  <p:clrMapOvr>
    <a:masterClrMapping/>
  </p:clrMapOvr>
  <mc:AlternateContent xmlns:mc="http://schemas.openxmlformats.org/markup-compatibility/2006">
    <mc:Choice xmlns="" xmlns:m="http://schemas.openxmlformats.org/officeDocument/2006/math" xmlns:w="http://schemas.openxmlformats.org/wordprocessingml/2006/main" xmlns:p159="http://schemas.microsoft.com/office/powerpoint/2015/09/main" xmlns:p14="http://schemas.microsoft.com/office/powerpoint/2010/main" Requires="p159">
      <p:transition p14:dur="2000" advClick="1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1989201" name="Text 0"/>
          <p:cNvSpPr/>
          <p:nvPr/>
        </p:nvSpPr>
        <p:spPr bwMode="auto">
          <a:xfrm>
            <a:off x="9238" y="399319"/>
            <a:ext cx="13168293" cy="1354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defRPr/>
            </a:pPr>
            <a:r>
              <a:rPr sz="4800" u="sng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Feature Selection and Model Development</a:t>
            </a:r>
            <a:endParaRPr sz="9000" u="sng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534047450" name="Image 1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44717" y="2165016"/>
            <a:ext cx="582026" cy="575428"/>
          </a:xfrm>
          <a:prstGeom prst="rect">
            <a:avLst/>
          </a:prstGeom>
        </p:spPr>
      </p:pic>
      <p:sp>
        <p:nvSpPr>
          <p:cNvPr id="1852362716" name="Text 1"/>
          <p:cNvSpPr/>
          <p:nvPr/>
        </p:nvSpPr>
        <p:spPr bwMode="auto">
          <a:xfrm>
            <a:off x="724600" y="2887497"/>
            <a:ext cx="2356481" cy="341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49"/>
              </a:lnSpc>
              <a:buNone/>
              <a:defRPr/>
            </a:pPr>
            <a:r>
              <a:rPr lang="en-US" sz="2200" u="sng">
                <a:solidFill>
                  <a:schemeClr val="accent4">
                    <a:lumMod val="40000"/>
                    <a:lumOff val="60000"/>
                  </a:schemeClr>
                </a:solidFill>
                <a:latin typeface="Quattrocento"/>
                <a:ea typeface="Quattrocento"/>
                <a:cs typeface="Quattrocento"/>
              </a:rPr>
              <a:t>Feature Selection</a:t>
            </a:r>
            <a:endParaRPr sz="2200" u="sng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67169465" name="Text 2"/>
          <p:cNvSpPr/>
          <p:nvPr/>
        </p:nvSpPr>
        <p:spPr bwMode="auto">
          <a:xfrm>
            <a:off x="704193" y="3364104"/>
            <a:ext cx="4156563" cy="11051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9965" indent="-349965">
              <a:buFont typeface="Arial"/>
              <a:buChar char="•"/>
              <a:defRPr/>
            </a:pPr>
            <a:r>
              <a:rPr sz="24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Based on the correlation values of features with the CKD variable ≥ 0.29.</a:t>
            </a:r>
            <a:endParaRPr sz="36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52035174" name="Image 2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44717" y="4979941"/>
            <a:ext cx="582026" cy="575428"/>
          </a:xfrm>
          <a:prstGeom prst="rect">
            <a:avLst/>
          </a:prstGeom>
        </p:spPr>
      </p:pic>
      <p:sp>
        <p:nvSpPr>
          <p:cNvPr id="918317574" name="Text 3"/>
          <p:cNvSpPr/>
          <p:nvPr/>
        </p:nvSpPr>
        <p:spPr bwMode="auto">
          <a:xfrm>
            <a:off x="700415" y="5728564"/>
            <a:ext cx="4489791" cy="537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defRPr/>
            </a:pPr>
            <a:r>
              <a:rPr sz="2200" u="sng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Model</a:t>
            </a:r>
            <a:r>
              <a:rPr sz="22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: Support Vector Machine (SVM)</a:t>
            </a:r>
            <a:endParaRPr sz="2800" u="none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8239301" name="Text 4"/>
          <p:cNvSpPr/>
          <p:nvPr/>
        </p:nvSpPr>
        <p:spPr bwMode="auto">
          <a:xfrm>
            <a:off x="696400" y="6163864"/>
            <a:ext cx="4844015" cy="1737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3879" indent="-283879">
              <a:buFont typeface="Arial"/>
              <a:buChar char="•"/>
              <a:defRPr/>
            </a:pPr>
            <a:r>
              <a:rPr sz="18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In the code used for detecting CKD, an SVM model with a polynomial kernel is trained using 80% of the dataset, with features scaled using MinMaxScaler. The model's accuracy is evaluated on the test set, providing insights into its performance for CKD classification.</a:t>
            </a:r>
            <a:endParaRPr sz="24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09747389" name="Picture 409747388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152348" y="1588672"/>
            <a:ext cx="6921876" cy="5443812"/>
          </a:xfrm>
          <a:prstGeom prst="rect">
            <a:avLst/>
          </a:prstGeom>
        </p:spPr>
      </p:pic>
      <p:pic>
        <p:nvPicPr>
          <p:cNvPr id="793512449" name="Picture 793512448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2733525" y="7087955"/>
            <a:ext cx="1869708" cy="113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27583"/>
      </p:ext>
    </p:extLst>
  </p:cSld>
  <p:clrMapOvr>
    <a:masterClrMapping/>
  </p:clrMapOvr>
  <mc:AlternateContent xmlns:mc="http://schemas.openxmlformats.org/markup-compatibility/2006">
    <mc:Choice xmlns="" xmlns:m="http://schemas.openxmlformats.org/officeDocument/2006/math" xmlns:w="http://schemas.openxmlformats.org/wordprocessingml/2006/main" xmlns:p159="http://schemas.microsoft.com/office/powerpoint/2015/09/main" xmlns:p14="http://schemas.microsoft.com/office/powerpoint/2010/main" Requires="p159">
      <p:transition p14:dur="2000" advClick="1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US" sz="144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endParaRPr lang="en-US" sz="144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85324" y="1510428"/>
            <a:ext cx="4895669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4400" dirty="0" smtClean="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What is CKD?</a:t>
            </a:r>
            <a:endParaRPr lang="en-US" sz="4400" dirty="0">
              <a:solidFill>
                <a:srgbClr val="FFD9BE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85324" y="473870"/>
            <a:ext cx="8069793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4400" u="sng" dirty="0" smtClean="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Chronical Kidney Disease</a:t>
            </a:r>
            <a:endParaRPr lang="en-US" sz="4400" u="sng" dirty="0">
              <a:solidFill>
                <a:srgbClr val="FFD9BE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85325" y="2668596"/>
            <a:ext cx="12904551" cy="3847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504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Chronic Kidney Disease (CKD) is a long-term condition where the kidneys progressively lose their ability to function properly</a:t>
            </a:r>
            <a:r>
              <a:rPr lang="en-GB" sz="2800" dirty="0" smtClean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.</a:t>
            </a:r>
          </a:p>
          <a:p>
            <a:pPr marL="457200" indent="-457200">
              <a:lnSpc>
                <a:spcPts val="504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Primarily caused by diabetes, hypertension, and genetic factors</a:t>
            </a:r>
            <a:r>
              <a:rPr lang="en-GB" sz="2800" dirty="0" smtClean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.</a:t>
            </a:r>
          </a:p>
          <a:p>
            <a:pPr marL="457200" indent="-457200">
              <a:lnSpc>
                <a:spcPts val="504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CKD can lead to kidney failure, requiring dialysis or a transplant if not managed early</a:t>
            </a:r>
            <a:r>
              <a:rPr lang="en-GB" sz="2800" dirty="0" smtClean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.</a:t>
            </a:r>
          </a:p>
          <a:p>
            <a:pPr marL="457200" indent="-457200">
              <a:lnSpc>
                <a:spcPts val="504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Affects millions worldwide and is a leading cause of morbidity and mortality.</a:t>
            </a:r>
            <a:endParaRPr lang="en-US" sz="2800" dirty="0">
              <a:solidFill>
                <a:srgbClr val="F9EEE7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</p:spTree>
    <p:extLst>
      <p:ext uri="{BB962C8B-B14F-4D97-AF65-F5344CB8AC3E}">
        <p14:creationId xmlns:p14="http://schemas.microsoft.com/office/powerpoint/2010/main" val="299790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35021387" name="Text 0"/>
          <p:cNvSpPr/>
          <p:nvPr/>
        </p:nvSpPr>
        <p:spPr bwMode="auto">
          <a:xfrm>
            <a:off x="4468576" y="440310"/>
            <a:ext cx="6963244" cy="602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defRPr/>
            </a:pPr>
            <a:r>
              <a:rPr sz="4800" i="0" u="sng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Model Evaluation</a:t>
            </a:r>
            <a:endParaRPr sz="9000" i="0" u="sng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83401327" name="Shape 1"/>
          <p:cNvSpPr/>
          <p:nvPr/>
        </p:nvSpPr>
        <p:spPr bwMode="auto">
          <a:xfrm>
            <a:off x="1405616" y="5945757"/>
            <a:ext cx="4643037" cy="720282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93973798" name="Shape 4"/>
          <p:cNvSpPr/>
          <p:nvPr/>
        </p:nvSpPr>
        <p:spPr bwMode="auto">
          <a:xfrm>
            <a:off x="8144297" y="5945757"/>
            <a:ext cx="5263063" cy="720282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72091003" name="Text 5"/>
          <p:cNvSpPr/>
          <p:nvPr/>
        </p:nvSpPr>
        <p:spPr bwMode="auto">
          <a:xfrm>
            <a:off x="8354063" y="6091457"/>
            <a:ext cx="4803825" cy="360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defRPr/>
            </a:pPr>
            <a:r>
              <a:rPr sz="2200" i="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Optimized SVM Model Accuracy: 98.75%</a:t>
            </a:r>
            <a:endParaRPr sz="22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10230698" name="Text 0"/>
          <p:cNvSpPr/>
          <p:nvPr/>
        </p:nvSpPr>
        <p:spPr bwMode="auto">
          <a:xfrm>
            <a:off x="6780871" y="5215208"/>
            <a:ext cx="1237192" cy="602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defRPr/>
            </a:pPr>
            <a:r>
              <a:rPr sz="4800">
                <a:solidFill>
                  <a:schemeClr val="accent4">
                    <a:lumMod val="40000"/>
                    <a:lumOff val="60000"/>
                  </a:schemeClr>
                </a:solidFill>
              </a:rPr>
              <a:t>VS</a:t>
            </a:r>
          </a:p>
        </p:txBody>
      </p:sp>
      <p:pic>
        <p:nvPicPr>
          <p:cNvPr id="480467084" name="Picture 48046708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076710" y="1499305"/>
            <a:ext cx="4594057" cy="4122871"/>
          </a:xfrm>
          <a:prstGeom prst="rect">
            <a:avLst/>
          </a:prstGeom>
        </p:spPr>
      </p:pic>
      <p:pic>
        <p:nvPicPr>
          <p:cNvPr id="1826204872" name="Picture 1826204871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352073" y="1499305"/>
            <a:ext cx="4594057" cy="4122871"/>
          </a:xfrm>
          <a:prstGeom prst="rect">
            <a:avLst/>
          </a:prstGeom>
        </p:spPr>
      </p:pic>
      <p:sp>
        <p:nvSpPr>
          <p:cNvPr id="713456826" name="TextBox 713456825"/>
          <p:cNvSpPr txBox="1"/>
          <p:nvPr/>
        </p:nvSpPr>
        <p:spPr bwMode="auto">
          <a:xfrm>
            <a:off x="1567656" y="6058032"/>
            <a:ext cx="4480997" cy="436723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sz="2200" i="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Initial SVM Model Accuracy: 94.06%</a:t>
            </a:r>
            <a:endParaRPr sz="28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74252279" name="Picture 1974252278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2754721" y="7087955"/>
            <a:ext cx="1848512" cy="113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0205"/>
      </p:ext>
    </p:extLst>
  </p:cSld>
  <p:clrMapOvr>
    <a:masterClrMapping/>
  </p:clrMapOvr>
  <mc:AlternateContent xmlns:mc="http://schemas.openxmlformats.org/markup-compatibility/2006">
    <mc:Choice xmlns="" xmlns:m="http://schemas.openxmlformats.org/officeDocument/2006/math" xmlns:w="http://schemas.openxmlformats.org/wordprocessingml/2006/main" xmlns:p159="http://schemas.microsoft.com/office/powerpoint/2015/09/main" xmlns:p14="http://schemas.microsoft.com/office/powerpoint/2010/main" Requires="p159">
      <p:transition p14:dur="2000" advClick="1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2214495" name="Text 0"/>
          <p:cNvSpPr/>
          <p:nvPr/>
        </p:nvSpPr>
        <p:spPr bwMode="auto">
          <a:xfrm>
            <a:off x="1295399" y="440310"/>
            <a:ext cx="12039598" cy="702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99"/>
              </a:lnSpc>
              <a:buNone/>
              <a:defRPr/>
            </a:pPr>
            <a:r>
              <a:rPr sz="4800" u="sng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Best Hyperparameters for SVM Model</a:t>
            </a:r>
            <a:endParaRPr sz="16000" u="sng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65297451" name="Text 4"/>
          <p:cNvSpPr/>
          <p:nvPr/>
        </p:nvSpPr>
        <p:spPr bwMode="auto">
          <a:xfrm>
            <a:off x="356837" y="2041590"/>
            <a:ext cx="6958360" cy="5125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defRPr/>
            </a:pPr>
            <a:endParaRPr/>
          </a:p>
        </p:txBody>
      </p:sp>
      <p:sp>
        <p:nvSpPr>
          <p:cNvPr id="370865454" name="TextBox 370865453"/>
          <p:cNvSpPr txBox="1"/>
          <p:nvPr/>
        </p:nvSpPr>
        <p:spPr bwMode="auto">
          <a:xfrm>
            <a:off x="125938" y="1809005"/>
            <a:ext cx="184731" cy="374141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505936204" name="TextBox 505936203"/>
          <p:cNvSpPr txBox="1"/>
          <p:nvPr/>
        </p:nvSpPr>
        <p:spPr bwMode="auto">
          <a:xfrm>
            <a:off x="309574" y="1738449"/>
            <a:ext cx="7935832" cy="628268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sz="24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Key Hyperparameters for SVM:</a:t>
            </a:r>
            <a:endParaRPr sz="36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349965" indent="-349965">
              <a:buFont typeface="Arial"/>
              <a:buAutoNum type="arabicPeriod"/>
              <a:defRPr/>
            </a:pPr>
            <a:r>
              <a:rPr sz="24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C (Regularization Parameter): 0.1 </a:t>
            </a:r>
          </a:p>
          <a:p>
            <a:pPr marL="807165" lvl="1" indent="-349965">
              <a:buFont typeface="Arial"/>
              <a:buChar char="•"/>
              <a:defRPr/>
            </a:pPr>
            <a:r>
              <a:rPr sz="24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Controls the trade-off between achieving low training error and minimizing model complexity.</a:t>
            </a:r>
          </a:p>
          <a:p>
            <a:pPr marL="750015" lvl="1" indent="-349965">
              <a:buFont typeface="Arial"/>
              <a:buChar char="•"/>
              <a:defRPr/>
            </a:pPr>
            <a:r>
              <a:rPr sz="24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A lower value (like 0.1) allows a simpler model, reducing the risk of overfitting.</a:t>
            </a:r>
            <a:endParaRPr sz="36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349965" indent="-349965">
              <a:buAutoNum type="arabicPeriod"/>
              <a:defRPr/>
            </a:pPr>
            <a:r>
              <a:rPr sz="24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Gamma (Kernel Coefficient): 0.1</a:t>
            </a:r>
            <a:endParaRPr sz="36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750015" lvl="1" indent="-349965">
              <a:buFont typeface="Arial"/>
              <a:buChar char="•"/>
              <a:defRPr/>
            </a:pPr>
            <a:r>
              <a:rPr sz="24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Defines the influence of individual training examples in feature space.</a:t>
            </a:r>
            <a:endParaRPr sz="36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750015" lvl="1" indent="-349965">
              <a:buFont typeface="Arial"/>
              <a:buChar char="•"/>
              <a:defRPr/>
            </a:pPr>
            <a:r>
              <a:rPr sz="24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A lower gamma (like 0.1) means each support vector has a larger impact on the model, preventing overfitting.</a:t>
            </a:r>
            <a:endParaRPr sz="36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349965" indent="-349965">
              <a:buAutoNum type="arabicPeriod"/>
              <a:defRPr/>
            </a:pPr>
            <a:r>
              <a:rPr sz="24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Kernel: 'rbf' (Radial Basis Function)</a:t>
            </a:r>
            <a:endParaRPr sz="36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750015" lvl="1" indent="-349965">
              <a:buFont typeface="Arial"/>
              <a:buChar char="•"/>
              <a:defRPr/>
            </a:pPr>
            <a:r>
              <a:rPr sz="24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A commonly used kernel for SVM, useful for non-linear decision boundaries.</a:t>
            </a:r>
            <a:endParaRPr sz="36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750015" lvl="1" indent="-349965">
              <a:buFont typeface="Arial"/>
              <a:buChar char="•"/>
              <a:defRPr/>
            </a:pPr>
            <a:r>
              <a:rPr sz="24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The RBF kernel can map input features into a higher-dimensional space where a linear decision boundary is sufficient.</a:t>
            </a:r>
            <a:endParaRPr sz="36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350452139" name="Picture 135045213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754721" y="7087955"/>
            <a:ext cx="1848512" cy="1130854"/>
          </a:xfrm>
          <a:prstGeom prst="rect">
            <a:avLst/>
          </a:prstGeom>
        </p:spPr>
      </p:pic>
      <p:pic>
        <p:nvPicPr>
          <p:cNvPr id="1232640503" name="Picture 1232640502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8598184" y="3620910"/>
            <a:ext cx="5642370" cy="319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38849"/>
      </p:ext>
    </p:extLst>
  </p:cSld>
  <p:clrMapOvr>
    <a:masterClrMapping/>
  </p:clrMapOvr>
  <mc:AlternateContent xmlns:mc="http://schemas.openxmlformats.org/markup-compatibility/2006">
    <mc:Choice xmlns="" xmlns:m="http://schemas.openxmlformats.org/officeDocument/2006/math" xmlns:w="http://schemas.openxmlformats.org/wordprocessingml/2006/main" xmlns:p159="http://schemas.microsoft.com/office/powerpoint/2015/09/main" xmlns:p14="http://schemas.microsoft.com/office/powerpoint/2010/main" Requires="p159">
      <p:transition p14:dur="2000" advClick="1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6125345" name="Text 0"/>
          <p:cNvSpPr/>
          <p:nvPr/>
        </p:nvSpPr>
        <p:spPr bwMode="auto">
          <a:xfrm>
            <a:off x="444360" y="737551"/>
            <a:ext cx="7952967" cy="778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defRPr/>
            </a:pPr>
            <a:r>
              <a:rPr sz="3600" u="sng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Key Insights and Final Takeaways</a:t>
            </a:r>
            <a:endParaRPr sz="8000" u="sng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0727944" name="Text 1"/>
          <p:cNvSpPr/>
          <p:nvPr/>
        </p:nvSpPr>
        <p:spPr bwMode="auto">
          <a:xfrm>
            <a:off x="6947861" y="2723983"/>
            <a:ext cx="1855185" cy="360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defRPr/>
            </a:pPr>
            <a:r>
              <a:rPr sz="3600" u="sng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Approach</a:t>
            </a:r>
            <a:endParaRPr sz="8000" u="sng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87210837" name="Text 2"/>
          <p:cNvSpPr/>
          <p:nvPr/>
        </p:nvSpPr>
        <p:spPr bwMode="auto">
          <a:xfrm>
            <a:off x="7036420" y="3633611"/>
            <a:ext cx="8646356" cy="1149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defRPr/>
            </a:pPr>
            <a:endParaRPr/>
          </a:p>
        </p:txBody>
      </p:sp>
      <p:sp>
        <p:nvSpPr>
          <p:cNvPr id="42676335" name="Text 1"/>
          <p:cNvSpPr/>
          <p:nvPr/>
        </p:nvSpPr>
        <p:spPr bwMode="auto">
          <a:xfrm>
            <a:off x="6878210" y="5300995"/>
            <a:ext cx="1994487" cy="355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defRPr/>
            </a:pPr>
            <a:r>
              <a:rPr sz="3600" u="sng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Next Steps</a:t>
            </a:r>
            <a:endParaRPr sz="3600" u="sng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14190532" name="Text 2"/>
          <p:cNvSpPr/>
          <p:nvPr/>
        </p:nvSpPr>
        <p:spPr bwMode="auto">
          <a:xfrm>
            <a:off x="7198472" y="6024801"/>
            <a:ext cx="6990431" cy="4473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17793" indent="-217793">
              <a:lnSpc>
                <a:spcPts val="2999"/>
              </a:lnSpc>
              <a:buFont typeface="Arial"/>
              <a:buChar char="•"/>
              <a:defRPr/>
            </a:pPr>
            <a:r>
              <a:rPr sz="20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The model can be improved by exploring additional datasets, optimizing for real-time predictions, and extending its applicability to other diseases. Further research into model explain-ability and integration into healthcare systems could enhance its impact.</a:t>
            </a:r>
            <a:endParaRPr sz="26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26325306" name="Picture 42632530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754721" y="7087955"/>
            <a:ext cx="1848512" cy="1130854"/>
          </a:xfrm>
          <a:prstGeom prst="rect">
            <a:avLst/>
          </a:prstGeom>
        </p:spPr>
      </p:pic>
      <p:pic>
        <p:nvPicPr>
          <p:cNvPr id="908744990" name="Picture 908744989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6662" y="2035223"/>
            <a:ext cx="6700837" cy="5450416"/>
          </a:xfrm>
          <a:prstGeom prst="rect">
            <a:avLst/>
          </a:prstGeom>
        </p:spPr>
      </p:pic>
      <p:sp>
        <p:nvSpPr>
          <p:cNvPr id="1255950684" name="TextBox 1255950683"/>
          <p:cNvSpPr txBox="1"/>
          <p:nvPr/>
        </p:nvSpPr>
        <p:spPr bwMode="auto">
          <a:xfrm>
            <a:off x="7278597" y="3510138"/>
            <a:ext cx="6830180" cy="17377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indent="-283879">
              <a:buFont typeface="Arial"/>
              <a:buChar char="•"/>
              <a:defRPr/>
            </a:pPr>
            <a:r>
              <a:rPr sz="18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Achieved enhanced accuracy through hyperparameter tuning with the SVM model.</a:t>
            </a:r>
            <a:endParaRPr sz="24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283879" indent="-283879">
              <a:buFont typeface="Arial"/>
              <a:buChar char="•"/>
              <a:defRPr/>
            </a:pPr>
            <a:r>
              <a:rPr sz="18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Successfully saved the optimized model for deployment as svm_model_tuned.pkl.</a:t>
            </a:r>
            <a:endParaRPr sz="24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283879" indent="-283879">
              <a:buFont typeface="Arial"/>
              <a:buChar char="•"/>
              <a:defRPr/>
            </a:pPr>
            <a:r>
              <a:rPr sz="18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The fine-tuned SVM model delivers reliable predictions for CKD detection.</a:t>
            </a:r>
            <a:endParaRPr sz="24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626106"/>
      </p:ext>
    </p:extLst>
  </p:cSld>
  <p:clrMapOvr>
    <a:masterClrMapping/>
  </p:clrMapOvr>
  <mc:AlternateContent xmlns:mc="http://schemas.openxmlformats.org/markup-compatibility/2006">
    <mc:Choice xmlns="" xmlns:m="http://schemas.openxmlformats.org/officeDocument/2006/math" xmlns:w="http://schemas.openxmlformats.org/wordprocessingml/2006/main" xmlns:p159="http://schemas.microsoft.com/office/powerpoint/2015/09/main" xmlns:p14="http://schemas.microsoft.com/office/powerpoint/2010/main" Requires="p159">
      <p:transition p14:dur="2000" advClick="1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99582E9-34A7-257F-C40E-179DE8D45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3391" y="2255260"/>
            <a:ext cx="7363962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Gaussian Process Regression</a:t>
            </a:r>
            <a:endParaRPr lang="en-US" sz="96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50706" y="878404"/>
            <a:ext cx="36227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/>
                <a:solidFill>
                  <a:schemeClr val="accent3"/>
                </a:solidFill>
                <a:effectLst/>
              </a:rPr>
              <a:t>Algorithm-4</a:t>
            </a:r>
            <a:endParaRPr 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11" name="Rectangle 10"/>
          <p:cNvSpPr/>
          <p:nvPr/>
        </p:nvSpPr>
        <p:spPr>
          <a:xfrm rot="20079004">
            <a:off x="8062105" y="-2326271"/>
            <a:ext cx="8238678" cy="1160942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353" y="985507"/>
            <a:ext cx="6399554" cy="479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8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988338"/>
            <a:ext cx="13277669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 smtClean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What is Gaussian Process Regression Algorithm?</a:t>
            </a:r>
            <a:endParaRPr lang="en-US" sz="4400" dirty="0"/>
          </a:p>
        </p:txBody>
      </p:sp>
      <p:sp>
        <p:nvSpPr>
          <p:cNvPr id="15" name="Text 12"/>
          <p:cNvSpPr/>
          <p:nvPr/>
        </p:nvSpPr>
        <p:spPr>
          <a:xfrm>
            <a:off x="837724" y="2148536"/>
            <a:ext cx="12836235" cy="3506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Gaussian Process Regression (GPR) is a powerful, non-parametric machine learning algorithm used for regression tasks</a:t>
            </a:r>
            <a:r>
              <a:rPr lang="en-GB" sz="2800" dirty="0" smtClean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.</a:t>
            </a:r>
          </a:p>
          <a:p>
            <a:pPr algn="just">
              <a:lnSpc>
                <a:spcPts val="3000"/>
              </a:lnSpc>
            </a:pPr>
            <a:endParaRPr lang="en-GB" sz="2800" dirty="0" smtClean="0">
              <a:solidFill>
                <a:srgbClr val="F9EEE7"/>
              </a:solidFill>
              <a:latin typeface="+mj-lt"/>
              <a:ea typeface="Quattrocento" pitchFamily="34" charset="-122"/>
              <a:cs typeface="Quattrocento" pitchFamily="34" charset="-120"/>
            </a:endParaRPr>
          </a:p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It models a distribution over possible functions that fit the data, rather than relying on a specific functional form</a:t>
            </a:r>
            <a:r>
              <a:rPr lang="en-GB" sz="2800" dirty="0" smtClean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.</a:t>
            </a:r>
          </a:p>
          <a:p>
            <a:pPr algn="just">
              <a:lnSpc>
                <a:spcPts val="3000"/>
              </a:lnSpc>
            </a:pPr>
            <a:endParaRPr lang="en-GB" sz="2800" dirty="0" smtClean="0">
              <a:solidFill>
                <a:srgbClr val="F9EEE7"/>
              </a:solidFill>
              <a:latin typeface="+mj-lt"/>
              <a:ea typeface="Quattrocento" pitchFamily="34" charset="-122"/>
              <a:cs typeface="Quattrocento" pitchFamily="34" charset="-120"/>
            </a:endParaRPr>
          </a:p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Instead of using any predefined function the GPR models the data by Gaussian Process by collecting random variables at finite number of points.</a:t>
            </a:r>
            <a:endParaRPr lang="en-US" sz="2800" dirty="0">
              <a:solidFill>
                <a:srgbClr val="F9EEE7"/>
              </a:solidFill>
              <a:latin typeface="+mj-lt"/>
              <a:ea typeface="Quattrocento" pitchFamily="34" charset="-122"/>
              <a:cs typeface="Quattrocento" pitchFamily="34" charset="-12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1095228" y="6442843"/>
            <a:ext cx="3613407" cy="578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 smtClean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Applications</a:t>
            </a:r>
            <a:endParaRPr lang="en-US" sz="4400" dirty="0"/>
          </a:p>
        </p:txBody>
      </p:sp>
      <p:sp>
        <p:nvSpPr>
          <p:cNvPr id="19" name="Right Arrow 18"/>
          <p:cNvSpPr/>
          <p:nvPr/>
        </p:nvSpPr>
        <p:spPr>
          <a:xfrm>
            <a:off x="4550979" y="6670247"/>
            <a:ext cx="1650124" cy="289034"/>
          </a:xfrm>
          <a:prstGeom prst="rightArrow">
            <a:avLst>
              <a:gd name="adj1" fmla="val 50000"/>
              <a:gd name="adj2" fmla="val 13727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 12"/>
          <p:cNvSpPr/>
          <p:nvPr/>
        </p:nvSpPr>
        <p:spPr>
          <a:xfrm>
            <a:off x="6647351" y="6007151"/>
            <a:ext cx="6019005" cy="1904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Time series </a:t>
            </a:r>
            <a:r>
              <a:rPr lang="en-GB" sz="2800" dirty="0" smtClean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prediction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Geospatial </a:t>
            </a:r>
            <a:r>
              <a:rPr lang="en-GB" sz="28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data </a:t>
            </a:r>
            <a:r>
              <a:rPr lang="en-GB" sz="2800" dirty="0" smtClean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modelling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Machine </a:t>
            </a:r>
            <a:r>
              <a:rPr lang="en-GB" sz="28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learning in robotics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optimization </a:t>
            </a:r>
            <a:r>
              <a:rPr lang="en-GB" sz="28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problems</a:t>
            </a:r>
            <a:endParaRPr lang="en-US" sz="2800" dirty="0">
              <a:solidFill>
                <a:srgbClr val="F9EEE7"/>
              </a:solidFill>
              <a:latin typeface="+mj-lt"/>
              <a:ea typeface="Quattrocento" pitchFamily="34" charset="-122"/>
              <a:cs typeface="Quattrocento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988338"/>
            <a:ext cx="13277669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 smtClean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How it Works?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12"/>
              <p:cNvSpPr/>
              <p:nvPr/>
            </p:nvSpPr>
            <p:spPr>
              <a:xfrm>
                <a:off x="837724" y="2148536"/>
                <a:ext cx="12836235" cy="5849836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514350" indent="-514350" algn="just">
                  <a:lnSpc>
                    <a:spcPts val="3000"/>
                  </a:lnSpc>
                  <a:buFont typeface="+mj-lt"/>
                  <a:buAutoNum type="arabicPeriod"/>
                </a:pPr>
                <a:r>
                  <a:rPr lang="en-US" b="1" dirty="0" smtClean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Kernel Function</a:t>
                </a:r>
              </a:p>
              <a:p>
                <a:pPr marL="971550" lvl="1" indent="-514350" algn="just">
                  <a:lnSpc>
                    <a:spcPts val="3000"/>
                  </a:lnSpc>
                  <a:buFont typeface="+mj-lt"/>
                  <a:buAutoNum type="arabicPeriod"/>
                </a:pPr>
                <a:endParaRPr lang="en-US" dirty="0" smtClean="0">
                  <a:solidFill>
                    <a:srgbClr val="F9EEE7"/>
                  </a:solidFill>
                  <a:latin typeface="+mj-lt"/>
                  <a:ea typeface="Quattrocento" pitchFamily="34" charset="-122"/>
                  <a:cs typeface="Quattrocento" pitchFamily="34" charset="-120"/>
                </a:endParaRPr>
              </a:p>
              <a:p>
                <a:pPr marL="514350" indent="-514350" algn="just">
                  <a:lnSpc>
                    <a:spcPts val="3000"/>
                  </a:lnSpc>
                  <a:buFont typeface="+mj-lt"/>
                  <a:buAutoNum type="arabicPeriod"/>
                </a:pPr>
                <a:endParaRPr lang="en-US" dirty="0" smtClean="0">
                  <a:solidFill>
                    <a:srgbClr val="F9EEE7"/>
                  </a:solidFill>
                  <a:latin typeface="+mj-lt"/>
                  <a:ea typeface="Quattrocento" pitchFamily="34" charset="-122"/>
                  <a:cs typeface="Quattrocento" pitchFamily="34" charset="-120"/>
                </a:endParaRPr>
              </a:p>
              <a:p>
                <a:pPr lvl="2" algn="just">
                  <a:lnSpc>
                    <a:spcPts val="3000"/>
                  </a:lnSpc>
                </a:pPr>
                <a:r>
                  <a:rPr lang="en-US" dirty="0" smtClean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where,</a:t>
                </a:r>
              </a:p>
              <a:p>
                <a:pPr lvl="2" algn="just">
                  <a:lnSpc>
                    <a:spcPts val="3000"/>
                  </a:lnSpc>
                </a:pPr>
                <a:r>
                  <a:rPr lang="en-GB" dirty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k(</a:t>
                </a:r>
                <a:r>
                  <a:rPr lang="en-GB" dirty="0" err="1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x,x</a:t>
                </a:r>
                <a:r>
                  <a:rPr lang="en-GB" dirty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′) is the </a:t>
                </a:r>
                <a:r>
                  <a:rPr lang="en-GB" dirty="0" smtClean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similarity </a:t>
                </a:r>
                <a:r>
                  <a:rPr lang="en-GB" dirty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between two input points x and x</a:t>
                </a:r>
                <a:r>
                  <a:rPr lang="en-GB" dirty="0" smtClean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′, which is a Radial basis function</a:t>
                </a:r>
              </a:p>
              <a:p>
                <a:pPr lvl="2" algn="just">
                  <a:lnSpc>
                    <a:spcPts val="3000"/>
                  </a:lnSpc>
                </a:pPr>
                <a:r>
                  <a:rPr lang="en-GB" dirty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ℓ is the length scale parameter</a:t>
                </a:r>
                <a:r>
                  <a:rPr lang="en-GB" dirty="0" smtClean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,</a:t>
                </a:r>
              </a:p>
              <a:p>
                <a:pPr lvl="2" algn="just">
                  <a:lnSpc>
                    <a:spcPts val="3000"/>
                  </a:lnSpc>
                </a:pPr>
                <a:r>
                  <a:rPr lang="en-GB" dirty="0" smtClean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∥</a:t>
                </a:r>
                <a:r>
                  <a:rPr lang="en-GB" dirty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x−x′∥^2 is the squared Euclidean distance between the two points x and x</a:t>
                </a:r>
                <a:r>
                  <a:rPr lang="en-GB" dirty="0" smtClean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′:</a:t>
                </a:r>
                <a:endParaRPr lang="en-GB" dirty="0">
                  <a:solidFill>
                    <a:srgbClr val="F9EEE7"/>
                  </a:solidFill>
                  <a:latin typeface="+mj-lt"/>
                  <a:ea typeface="Quattrocento" pitchFamily="34" charset="-122"/>
                  <a:cs typeface="Quattrocento" pitchFamily="34" charset="-120"/>
                </a:endParaRPr>
              </a:p>
              <a:p>
                <a:pPr lvl="2" algn="just">
                  <a:lnSpc>
                    <a:spcPts val="3000"/>
                  </a:lnSpc>
                </a:pPr>
                <a:endParaRPr lang="en-US" sz="2800" dirty="0" smtClean="0">
                  <a:solidFill>
                    <a:srgbClr val="F9EEE7"/>
                  </a:solidFill>
                  <a:latin typeface="+mj-lt"/>
                  <a:ea typeface="Quattrocento" pitchFamily="34" charset="-122"/>
                  <a:cs typeface="Quattrocento" pitchFamily="34" charset="-120"/>
                </a:endParaRPr>
              </a:p>
              <a:p>
                <a:pPr marL="514350" indent="-514350" algn="just">
                  <a:lnSpc>
                    <a:spcPts val="3000"/>
                  </a:lnSpc>
                  <a:buFont typeface="+mj-lt"/>
                  <a:buAutoNum type="arabicPeriod"/>
                </a:pPr>
                <a:endParaRPr lang="en-US" sz="2800" dirty="0" smtClean="0">
                  <a:solidFill>
                    <a:srgbClr val="F9EEE7"/>
                  </a:solidFill>
                  <a:latin typeface="+mj-lt"/>
                  <a:ea typeface="Quattrocento" pitchFamily="34" charset="-122"/>
                  <a:cs typeface="Quattrocento" pitchFamily="34" charset="-120"/>
                </a:endParaRPr>
              </a:p>
              <a:p>
                <a:pPr marL="514350" indent="-514350" algn="just">
                  <a:lnSpc>
                    <a:spcPts val="3000"/>
                  </a:lnSpc>
                  <a:buFont typeface="+mj-lt"/>
                  <a:buAutoNum type="arabicPeriod"/>
                </a:pPr>
                <a:r>
                  <a:rPr lang="en-US" dirty="0" smtClean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Standard Scaler</a:t>
                </a:r>
              </a:p>
              <a:p>
                <a:pPr lvl="1" algn="just">
                  <a:lnSpc>
                    <a:spcPts val="3000"/>
                  </a:lnSpc>
                </a:pPr>
                <a:r>
                  <a:rPr lang="en-US" dirty="0" smtClean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			X</a:t>
                </a:r>
                <a14:m>
                  <m:oMath xmlns:m="http://schemas.openxmlformats.org/officeDocument/2006/math">
                    <m:r>
                      <a:rPr lang="en-US" sz="1050" i="1" dirty="0" smtClean="0">
                        <a:solidFill>
                          <a:srgbClr val="F9EEE7"/>
                        </a:solidFill>
                        <a:latin typeface="Cambria Math" panose="02040503050406030204" pitchFamily="18" charset="0"/>
                        <a:ea typeface="Quattrocento" pitchFamily="34" charset="-122"/>
                        <a:cs typeface="Quattrocento" pitchFamily="34" charset="-120"/>
                      </a:rPr>
                      <m:t>𝑠𝑐𝑎𝑙𝑒𝑑</m:t>
                    </m:r>
                  </m:oMath>
                </a14:m>
                <a:r>
                  <a:rPr lang="en-US" dirty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​=(X−</a:t>
                </a:r>
                <a:r>
                  <a:rPr lang="el-GR" dirty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μ)/σ</a:t>
                </a:r>
                <a:r>
                  <a:rPr lang="el-GR" dirty="0" smtClean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​</a:t>
                </a:r>
                <a:endParaRPr lang="en-US" dirty="0" smtClean="0">
                  <a:solidFill>
                    <a:srgbClr val="F9EEE7"/>
                  </a:solidFill>
                  <a:latin typeface="+mj-lt"/>
                  <a:ea typeface="Quattrocento" pitchFamily="34" charset="-122"/>
                  <a:cs typeface="Quattrocento" pitchFamily="34" charset="-120"/>
                </a:endParaRPr>
              </a:p>
              <a:p>
                <a:pPr lvl="2" algn="just">
                  <a:lnSpc>
                    <a:spcPts val="3000"/>
                  </a:lnSpc>
                </a:pPr>
                <a:r>
                  <a:rPr lang="en-US" dirty="0" smtClean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where,</a:t>
                </a:r>
              </a:p>
              <a:p>
                <a:pPr marL="1257300" lvl="2" indent="-342900" algn="just">
                  <a:lnSpc>
                    <a:spcPts val="3000"/>
                  </a:lnSpc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X is the value of the feature</a:t>
                </a:r>
              </a:p>
              <a:p>
                <a:pPr marL="1257300" lvl="2" indent="-342900" algn="just">
                  <a:lnSpc>
                    <a:spcPts val="3000"/>
                  </a:lnSpc>
                  <a:buFont typeface="Arial" panose="020B0604020202020204" pitchFamily="34" charset="0"/>
                  <a:buChar char="•"/>
                </a:pPr>
                <a:r>
                  <a:rPr lang="el-GR" dirty="0" smtClean="0">
                    <a:solidFill>
                      <a:srgbClr val="F9EEE7"/>
                    </a:solidFill>
                    <a:ea typeface="Quattrocento" pitchFamily="34" charset="-122"/>
                    <a:cs typeface="Quattrocento" pitchFamily="34" charset="-120"/>
                  </a:rPr>
                  <a:t>μ</a:t>
                </a:r>
                <a:r>
                  <a:rPr lang="en-US" dirty="0" smtClean="0">
                    <a:solidFill>
                      <a:srgbClr val="F9EEE7"/>
                    </a:solidFill>
                    <a:ea typeface="Quattrocento" pitchFamily="34" charset="-122"/>
                    <a:cs typeface="Quattrocento" pitchFamily="34" charset="-120"/>
                  </a:rPr>
                  <a:t> is mean</a:t>
                </a:r>
              </a:p>
              <a:p>
                <a:pPr marL="1257300" lvl="2" indent="-342900" algn="just">
                  <a:lnSpc>
                    <a:spcPts val="3000"/>
                  </a:lnSpc>
                  <a:buFont typeface="Arial" panose="020B0604020202020204" pitchFamily="34" charset="0"/>
                  <a:buChar char="•"/>
                </a:pPr>
                <a:r>
                  <a:rPr lang="el-GR" dirty="0" smtClean="0">
                    <a:solidFill>
                      <a:srgbClr val="F9EEE7"/>
                    </a:solidFill>
                    <a:ea typeface="Quattrocento" pitchFamily="34" charset="-122"/>
                    <a:cs typeface="Quattrocento" pitchFamily="34" charset="-120"/>
                  </a:rPr>
                  <a:t>σ</a:t>
                </a:r>
                <a:r>
                  <a:rPr lang="en-US" dirty="0" smtClean="0">
                    <a:solidFill>
                      <a:srgbClr val="F9EEE7"/>
                    </a:solidFill>
                    <a:ea typeface="Quattrocento" pitchFamily="34" charset="-122"/>
                    <a:cs typeface="Quattrocento" pitchFamily="34" charset="-120"/>
                  </a:rPr>
                  <a:t> is standard deviation</a:t>
                </a:r>
                <a:endParaRPr lang="en-US" dirty="0">
                  <a:solidFill>
                    <a:srgbClr val="F9EEE7"/>
                  </a:solidFill>
                  <a:latin typeface="+mj-lt"/>
                  <a:ea typeface="Quattrocento" pitchFamily="34" charset="-122"/>
                  <a:cs typeface="Quattrocento" pitchFamily="34" charset="-120"/>
                </a:endParaRPr>
              </a:p>
            </p:txBody>
          </p:sp>
        </mc:Choice>
        <mc:Fallback xmlns="">
          <p:sp>
            <p:nvSpPr>
              <p:cNvPr id="15" name="Text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724" y="2148536"/>
                <a:ext cx="12836235" cy="5849836"/>
              </a:xfrm>
              <a:prstGeom prst="rect">
                <a:avLst/>
              </a:prstGeom>
              <a:blipFill rotWithShape="0">
                <a:blip r:embed="rId3"/>
                <a:stretch>
                  <a:fillRect l="-1092" t="-104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931" y="2631250"/>
            <a:ext cx="2600325" cy="657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208" y="4800107"/>
            <a:ext cx="28003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0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5" y="988338"/>
            <a:ext cx="6487986" cy="861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 smtClean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GPR Implementation </a:t>
            </a:r>
            <a:endParaRPr lang="en-US" sz="4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sp>
        <p:nvSpPr>
          <p:cNvPr id="30" name="Text 2">
            <a:extLst>
              <a:ext uri="{FF2B5EF4-FFF2-40B4-BE49-F238E27FC236}">
                <a16:creationId xmlns="" xmlns:a16="http://schemas.microsoft.com/office/drawing/2014/main" id="{0A75272D-52B3-F2E3-E909-95BEFA3B5250}"/>
              </a:ext>
            </a:extLst>
          </p:cNvPr>
          <p:cNvSpPr/>
          <p:nvPr/>
        </p:nvSpPr>
        <p:spPr>
          <a:xfrm>
            <a:off x="666194" y="2113773"/>
            <a:ext cx="7594938" cy="55765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1. Data Preprocessing: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 </a:t>
            </a:r>
            <a:r>
              <a:rPr lang="en-US" sz="288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Handled </a:t>
            </a: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missing values.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 Scaled the features for uniformity.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-Normalizes the data using </a:t>
            </a:r>
            <a:r>
              <a:rPr lang="en-US" sz="288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Standard Scaler</a:t>
            </a: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</a:p>
          <a:p>
            <a:pPr>
              <a:lnSpc>
                <a:spcPts val="3600"/>
              </a:lnSpc>
            </a:pPr>
            <a:endParaRPr lang="en-US" sz="288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2. Model Training: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 </a:t>
            </a:r>
            <a:r>
              <a:rPr lang="en-US" sz="288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Splitting the </a:t>
            </a: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into </a:t>
            </a:r>
            <a:r>
              <a:rPr lang="en-US" sz="288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50</a:t>
            </a: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% training </a:t>
            </a:r>
            <a:r>
              <a:rPr lang="en-US" sz="288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and</a:t>
            </a:r>
          </a:p>
          <a:p>
            <a:pPr>
              <a:lnSpc>
                <a:spcPts val="3600"/>
              </a:lnSpc>
            </a:pPr>
            <a:r>
              <a:rPr lang="en-US" sz="288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50</a:t>
            </a: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% testing sets.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</a:t>
            </a:r>
          </a:p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3. Model Evaluation: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 </a:t>
            </a:r>
            <a:r>
              <a:rPr lang="en-US" sz="288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Computing </a:t>
            </a: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accuracy score.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 </a:t>
            </a:r>
            <a:r>
              <a:rPr lang="en-US" sz="288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Displaying </a:t>
            </a: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 confusion matrix.</a:t>
            </a:r>
          </a:p>
        </p:txBody>
      </p:sp>
    </p:spTree>
    <p:extLst>
      <p:ext uri="{BB962C8B-B14F-4D97-AF65-F5344CB8AC3E}">
        <p14:creationId xmlns:p14="http://schemas.microsoft.com/office/powerpoint/2010/main" val="33721280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5" y="988338"/>
            <a:ext cx="6487986" cy="861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 smtClean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Model Performance</a:t>
            </a:r>
            <a:endParaRPr lang="en-US" sz="4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sp>
        <p:nvSpPr>
          <p:cNvPr id="27" name="Text 12"/>
          <p:cNvSpPr/>
          <p:nvPr/>
        </p:nvSpPr>
        <p:spPr>
          <a:xfrm>
            <a:off x="9098855" y="2148536"/>
            <a:ext cx="4123159" cy="415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Error Analysis</a:t>
            </a:r>
            <a:endParaRPr lang="en-US" sz="2800" dirty="0">
              <a:solidFill>
                <a:srgbClr val="F9EEE7"/>
              </a:solidFill>
              <a:latin typeface="+mj-lt"/>
              <a:ea typeface="Quattrocento" pitchFamily="34" charset="-122"/>
              <a:cs typeface="Quattrocento" pitchFamily="34" charset="-12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25" y="2564525"/>
            <a:ext cx="7725104" cy="4635062"/>
          </a:xfrm>
          <a:prstGeom prst="rect">
            <a:avLst/>
          </a:prstGeom>
        </p:spPr>
      </p:pic>
      <p:sp>
        <p:nvSpPr>
          <p:cNvPr id="29" name="Text 12"/>
          <p:cNvSpPr/>
          <p:nvPr/>
        </p:nvSpPr>
        <p:spPr>
          <a:xfrm>
            <a:off x="990124" y="2148537"/>
            <a:ext cx="4123159" cy="415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Accuracy  : 0.8750 </a:t>
            </a:r>
            <a:endParaRPr lang="en-US" sz="2800" dirty="0">
              <a:solidFill>
                <a:srgbClr val="F9EEE7"/>
              </a:solidFill>
              <a:latin typeface="+mj-lt"/>
              <a:ea typeface="Quattrocento" pitchFamily="34" charset="-122"/>
              <a:cs typeface="Quattrocento" pitchFamily="34" charset="-12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297" y="2564524"/>
            <a:ext cx="5444372" cy="463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22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5" y="988338"/>
            <a:ext cx="6487986" cy="861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 smtClean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Model Performance</a:t>
            </a:r>
            <a:endParaRPr lang="en-US" sz="4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sp>
        <p:nvSpPr>
          <p:cNvPr id="27" name="Text 12"/>
          <p:cNvSpPr/>
          <p:nvPr/>
        </p:nvSpPr>
        <p:spPr>
          <a:xfrm>
            <a:off x="9098855" y="2148536"/>
            <a:ext cx="4123159" cy="415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ROC Curve</a:t>
            </a:r>
            <a:endParaRPr lang="en-US" sz="2800" dirty="0">
              <a:solidFill>
                <a:srgbClr val="F9EEE7"/>
              </a:solidFill>
              <a:latin typeface="+mj-lt"/>
              <a:ea typeface="Quattrocento" pitchFamily="34" charset="-122"/>
              <a:cs typeface="Quattrocento" pitchFamily="34" charset="-120"/>
            </a:endParaRPr>
          </a:p>
        </p:txBody>
      </p:sp>
      <p:sp>
        <p:nvSpPr>
          <p:cNvPr id="29" name="Text 12"/>
          <p:cNvSpPr/>
          <p:nvPr/>
        </p:nvSpPr>
        <p:spPr>
          <a:xfrm>
            <a:off x="990124" y="2148537"/>
            <a:ext cx="4123159" cy="415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Confusion Matrix</a:t>
            </a:r>
            <a:endParaRPr lang="en-US" sz="2800" dirty="0">
              <a:solidFill>
                <a:srgbClr val="F9EEE7"/>
              </a:solidFill>
              <a:latin typeface="+mj-lt"/>
              <a:ea typeface="Quattrocento" pitchFamily="34" charset="-122"/>
              <a:cs typeface="Quattrocento" pitchFamily="34" charset="-12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965" y="2753711"/>
            <a:ext cx="5801711" cy="4351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24" y="2753711"/>
            <a:ext cx="5486411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18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88338"/>
            <a:ext cx="13277669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 smtClean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ROC Calculations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21932" y="2553716"/>
            <a:ext cx="6330331" cy="5244959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2905164" y="27923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True Positive Rate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325098"/>
            <a:ext cx="6437857" cy="1542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</a:t>
            </a:r>
            <a:r>
              <a:rPr lang="en-GB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proportion of actual positive cases that are correctly identified by the </a:t>
            </a:r>
            <a:r>
              <a:rPr lang="en-GB" sz="185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model.</a:t>
            </a:r>
            <a:r>
              <a:rPr lang="en-US" sz="1850" b="1" dirty="0" smtClean="0">
                <a:solidFill>
                  <a:srgbClr val="F9EEE7"/>
                </a:solidFill>
                <a:latin typeface="Quattrocento" pitchFamily="34" charset="0"/>
              </a:rPr>
              <a:t>                               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	</a:t>
            </a:r>
            <a:r>
              <a:rPr lang="en-US" sz="1850" b="1" dirty="0" smtClean="0">
                <a:solidFill>
                  <a:srgbClr val="F9EEE7"/>
                </a:solidFill>
                <a:latin typeface="Quattrocento" pitchFamily="34" charset="0"/>
              </a:rPr>
              <a:t>	</a:t>
            </a:r>
          </a:p>
          <a:p>
            <a:pPr marL="0" indent="0">
              <a:lnSpc>
                <a:spcPts val="3000"/>
              </a:lnSpc>
              <a:buNone/>
            </a:pPr>
            <a:endParaRPr lang="en-US" sz="1850" b="1" dirty="0">
              <a:solidFill>
                <a:srgbClr val="F9EEE7"/>
              </a:solidFill>
              <a:latin typeface="Quattrocento" pitchFamily="34" charset="0"/>
            </a:endParaRPr>
          </a:p>
          <a:p>
            <a:pPr marL="0" indent="0">
              <a:lnSpc>
                <a:spcPts val="3000"/>
              </a:lnSpc>
              <a:buNone/>
            </a:pPr>
            <a:endParaRPr lang="en-US" sz="1850" b="1" dirty="0" smtClean="0">
              <a:solidFill>
                <a:srgbClr val="F9EEE7"/>
              </a:solidFill>
              <a:latin typeface="Quattrocento" pitchFamily="34" charset="0"/>
            </a:endParaRPr>
          </a:p>
          <a:p>
            <a:pPr marL="0" indent="0">
              <a:buNone/>
            </a:pPr>
            <a:endParaRPr lang="en-US" sz="1850" b="1" dirty="0">
              <a:solidFill>
                <a:srgbClr val="F9EEE7"/>
              </a:solidFill>
              <a:latin typeface="Quattrocento" pitchFamily="34" charset="0"/>
            </a:endParaRPr>
          </a:p>
          <a:p>
            <a:pPr marL="0" indent="0">
              <a:buNone/>
            </a:pPr>
            <a:r>
              <a:rPr lang="en-US" sz="1850" b="1" dirty="0" smtClean="0">
                <a:solidFill>
                  <a:srgbClr val="F9EEE7"/>
                </a:solidFill>
                <a:latin typeface="Quattrocento" pitchFamily="34" charset="0"/>
              </a:rPr>
              <a:t>		  </a:t>
            </a:r>
            <a:r>
              <a:rPr lang="en-US" sz="3600" b="1" dirty="0">
                <a:solidFill>
                  <a:srgbClr val="F9EEE7"/>
                </a:solidFill>
                <a:latin typeface="Quattrocento" pitchFamily="34" charset="0"/>
              </a:rPr>
              <a:t>(</a:t>
            </a:r>
            <a:r>
              <a:rPr lang="en-US" sz="3600" b="1" dirty="0" smtClean="0">
                <a:solidFill>
                  <a:srgbClr val="F9EEE7"/>
                </a:solidFill>
                <a:latin typeface="Quattrocento" pitchFamily="34" charset="0"/>
              </a:rPr>
              <a:t>TP)</a:t>
            </a:r>
            <a:endParaRPr lang="en-US" sz="3600" b="1" dirty="0">
              <a:solidFill>
                <a:srgbClr val="F9EEE7"/>
              </a:solidFill>
              <a:latin typeface="Quattrocento" pitchFamily="34" charset="0"/>
            </a:endParaRPr>
          </a:p>
          <a:p>
            <a:pPr marL="0" indent="0">
              <a:buNone/>
            </a:pPr>
            <a:r>
              <a:rPr lang="en-US" sz="3600" b="1" dirty="0">
                <a:solidFill>
                  <a:srgbClr val="F9EEE7"/>
                </a:solidFill>
                <a:latin typeface="Quattrocento" pitchFamily="34" charset="0"/>
              </a:rPr>
              <a:t>               </a:t>
            </a:r>
            <a:r>
              <a:rPr lang="en-US" sz="3600" b="1" dirty="0" smtClean="0">
                <a:solidFill>
                  <a:srgbClr val="F9EEE7"/>
                </a:solidFill>
                <a:latin typeface="Quattrocento" pitchFamily="34" charset="0"/>
              </a:rPr>
              <a:t>(TP+FN</a:t>
            </a:r>
            <a:r>
              <a:rPr lang="en-US" sz="3600" b="1" dirty="0">
                <a:solidFill>
                  <a:srgbClr val="F9EEE7"/>
                </a:solidFill>
                <a:latin typeface="Quattrocento" pitchFamily="34" charset="0"/>
              </a:rPr>
              <a:t>)</a:t>
            </a:r>
            <a:endParaRPr lang="en-US" sz="3600" b="1" dirty="0"/>
          </a:p>
        </p:txBody>
      </p:sp>
      <p:sp>
        <p:nvSpPr>
          <p:cNvPr id="7" name="Shape 4"/>
          <p:cNvSpPr/>
          <p:nvPr/>
        </p:nvSpPr>
        <p:spPr>
          <a:xfrm>
            <a:off x="8278448" y="2553715"/>
            <a:ext cx="5704013" cy="5244959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10752116" y="285761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False Positive Rate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502869" y="3311832"/>
            <a:ext cx="5255172" cy="3824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</a:t>
            </a:r>
            <a:r>
              <a:rPr lang="en-GB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proportion of actual positive cases that are correctly identified by the model</a:t>
            </a:r>
            <a:endParaRPr lang="en-US" sz="185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r>
              <a:rPr lang="en-US" sz="1850" dirty="0">
                <a:solidFill>
                  <a:srgbClr val="F9EEE7"/>
                </a:solidFill>
                <a:latin typeface="Quattrocento" pitchFamily="34" charset="0"/>
              </a:rPr>
              <a:t>                              </a:t>
            </a:r>
            <a:endParaRPr lang="en-US" sz="1200" b="1" dirty="0">
              <a:solidFill>
                <a:srgbClr val="F9EEE7"/>
              </a:solidFill>
              <a:latin typeface="Quattrocento" pitchFamily="34" charset="0"/>
            </a:endParaRPr>
          </a:p>
          <a:p>
            <a:r>
              <a:rPr lang="en-US" sz="1200" b="1" dirty="0">
                <a:solidFill>
                  <a:srgbClr val="F9EEE7"/>
                </a:solidFill>
                <a:latin typeface="Quattrocento" pitchFamily="34" charset="0"/>
              </a:rPr>
              <a:t>		 </a:t>
            </a:r>
            <a:endParaRPr lang="en-US" sz="1200" b="1" dirty="0" smtClean="0">
              <a:solidFill>
                <a:srgbClr val="F9EEE7"/>
              </a:solidFill>
              <a:latin typeface="Quattrocento" pitchFamily="34" charset="0"/>
            </a:endParaRPr>
          </a:p>
          <a:p>
            <a:endParaRPr lang="en-US" sz="1200" b="1" dirty="0">
              <a:solidFill>
                <a:srgbClr val="F9EEE7"/>
              </a:solidFill>
              <a:latin typeface="Quattrocento" pitchFamily="34" charset="0"/>
            </a:endParaRPr>
          </a:p>
          <a:p>
            <a:endParaRPr lang="en-US" sz="1200" b="1" dirty="0" smtClean="0">
              <a:solidFill>
                <a:srgbClr val="F9EEE7"/>
              </a:solidFill>
              <a:latin typeface="Quattrocento" pitchFamily="34" charset="0"/>
            </a:endParaRPr>
          </a:p>
          <a:p>
            <a:endParaRPr lang="en-US" sz="1200" b="1" dirty="0">
              <a:solidFill>
                <a:srgbClr val="F9EEE7"/>
              </a:solidFill>
              <a:latin typeface="Quattrocento" pitchFamily="34" charset="0"/>
            </a:endParaRPr>
          </a:p>
          <a:p>
            <a:r>
              <a:rPr lang="en-US" sz="1200" b="1" dirty="0" smtClean="0">
                <a:solidFill>
                  <a:srgbClr val="F9EEE7"/>
                </a:solidFill>
                <a:latin typeface="Quattrocento" pitchFamily="34" charset="0"/>
              </a:rPr>
              <a:t> 		       </a:t>
            </a:r>
            <a:r>
              <a:rPr lang="en-US" sz="3600" b="1" dirty="0" smtClean="0">
                <a:solidFill>
                  <a:srgbClr val="F9EEE7"/>
                </a:solidFill>
                <a:latin typeface="Quattrocento" pitchFamily="34" charset="0"/>
              </a:rPr>
              <a:t>(FP)</a:t>
            </a:r>
            <a:endParaRPr lang="en-US" sz="3600" b="1" dirty="0">
              <a:solidFill>
                <a:srgbClr val="F9EEE7"/>
              </a:solidFill>
              <a:latin typeface="Quattrocento" pitchFamily="34" charset="0"/>
            </a:endParaRPr>
          </a:p>
          <a:p>
            <a:r>
              <a:rPr lang="en-US" sz="3600" b="1" dirty="0">
                <a:solidFill>
                  <a:srgbClr val="F9EEE7"/>
                </a:solidFill>
                <a:latin typeface="Quattrocento" pitchFamily="34" charset="0"/>
              </a:rPr>
              <a:t>               </a:t>
            </a:r>
            <a:r>
              <a:rPr lang="en-US" sz="3600" b="1" dirty="0" smtClean="0">
                <a:solidFill>
                  <a:srgbClr val="F9EEE7"/>
                </a:solidFill>
                <a:latin typeface="Quattrocento" pitchFamily="34" charset="0"/>
              </a:rPr>
              <a:t>	(FP+TN</a:t>
            </a:r>
            <a:r>
              <a:rPr lang="en-US" sz="3600" b="1" dirty="0">
                <a:solidFill>
                  <a:srgbClr val="F9EEE7"/>
                </a:solidFill>
                <a:latin typeface="Quattrocento" pitchFamily="34" charset="0"/>
              </a:rPr>
              <a:t>)</a:t>
            </a:r>
            <a:endParaRPr lang="en-US" sz="3600" b="1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F2A3BDED-D041-5D65-80D8-97279768EE9A}"/>
              </a:ext>
            </a:extLst>
          </p:cNvPr>
          <p:cNvCxnSpPr/>
          <p:nvPr/>
        </p:nvCxnSpPr>
        <p:spPr>
          <a:xfrm>
            <a:off x="2747481" y="6070162"/>
            <a:ext cx="15657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6F5EF567-BDFA-5C6A-3E14-3839FA97E893}"/>
              </a:ext>
            </a:extLst>
          </p:cNvPr>
          <p:cNvCxnSpPr>
            <a:cxnSpLocks/>
          </p:cNvCxnSpPr>
          <p:nvPr/>
        </p:nvCxnSpPr>
        <p:spPr>
          <a:xfrm>
            <a:off x="10219428" y="5653828"/>
            <a:ext cx="16993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F75F0E77-38B0-B9C0-AC8E-7B981EE9C0B4}"/>
              </a:ext>
            </a:extLst>
          </p:cNvPr>
          <p:cNvSpPr txBox="1"/>
          <p:nvPr/>
        </p:nvSpPr>
        <p:spPr>
          <a:xfrm>
            <a:off x="8560611" y="5469162"/>
            <a:ext cx="1409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FPR =</a:t>
            </a:r>
            <a:endParaRPr lang="en-IN" sz="3600" b="1" dirty="0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F6382EB-7CDC-D032-4945-FA0B7489E8E3}"/>
              </a:ext>
            </a:extLst>
          </p:cNvPr>
          <p:cNvSpPr txBox="1"/>
          <p:nvPr/>
        </p:nvSpPr>
        <p:spPr>
          <a:xfrm>
            <a:off x="1202699" y="5796121"/>
            <a:ext cx="1409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TPR </a:t>
            </a:r>
            <a:r>
              <a:rPr lang="en-US" sz="36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=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3184101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99582E9-34A7-257F-C40E-179DE8D45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20079004">
            <a:off x="8608120" y="-2162328"/>
            <a:ext cx="7472855" cy="1160942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76938" y="3242985"/>
            <a:ext cx="7363962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Logical Regression</a:t>
            </a:r>
            <a:endParaRPr lang="en-US" sz="96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28511" y="1023819"/>
            <a:ext cx="36227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/>
                <a:solidFill>
                  <a:schemeClr val="accent3"/>
                </a:solidFill>
                <a:effectLst/>
              </a:rPr>
              <a:t>Algorithm-1</a:t>
            </a:r>
            <a:endParaRPr 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0" t="6740" r="17305" b="14263"/>
          <a:stretch/>
        </p:blipFill>
        <p:spPr>
          <a:xfrm>
            <a:off x="8786647" y="367862"/>
            <a:ext cx="5265683" cy="46350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46811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988338"/>
            <a:ext cx="13277669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Comparison of </a:t>
            </a:r>
            <a:r>
              <a:rPr lang="en-US" sz="4400" dirty="0" smtClean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All Model </a:t>
            </a: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Performance Metrics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774434"/>
            <a:ext cx="6677172" cy="2147014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2905164" y="27923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Accuracy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325098"/>
            <a:ext cx="5774699" cy="1542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proportion of correctly classified instances.</a:t>
            </a:r>
            <a:endParaRPr lang="en-US" sz="185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 smtClean="0">
                <a:solidFill>
                  <a:srgbClr val="F9EEE7"/>
                </a:solidFill>
                <a:latin typeface="Quattrocento" pitchFamily="34" charset="0"/>
              </a:rPr>
              <a:t>                               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	</a:t>
            </a:r>
            <a:r>
              <a:rPr lang="en-US" sz="1850" b="1" dirty="0" smtClean="0">
                <a:solidFill>
                  <a:srgbClr val="F9EEE7"/>
                </a:solidFill>
                <a:latin typeface="Quattrocento" pitchFamily="34" charset="0"/>
              </a:rPr>
              <a:t>	  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(TP+TN)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                         (TP+TN+FP+FN)</a:t>
            </a:r>
            <a:endParaRPr lang="en-US" sz="1850" b="1" dirty="0"/>
          </a:p>
        </p:txBody>
      </p:sp>
      <p:sp>
        <p:nvSpPr>
          <p:cNvPr id="7" name="Shape 4"/>
          <p:cNvSpPr/>
          <p:nvPr/>
        </p:nvSpPr>
        <p:spPr>
          <a:xfrm>
            <a:off x="8232704" y="2755345"/>
            <a:ext cx="6029834" cy="2147014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10752116" y="285761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Precision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502869" y="3311832"/>
            <a:ext cx="561252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proportion of true positives among predicted positives.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</a:rPr>
              <a:t>                              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TP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                           (TP+FP)</a:t>
            </a:r>
            <a:endParaRPr lang="en-US" sz="1850" b="1" dirty="0"/>
          </a:p>
        </p:txBody>
      </p:sp>
      <p:sp>
        <p:nvSpPr>
          <p:cNvPr id="10" name="Shape 7"/>
          <p:cNvSpPr/>
          <p:nvPr/>
        </p:nvSpPr>
        <p:spPr>
          <a:xfrm>
            <a:off x="837723" y="5219502"/>
            <a:ext cx="6677173" cy="2375098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2703333" y="52886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Recall (Sensitivity)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5439" y="5709749"/>
            <a:ext cx="635027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proportion of true positives among actual positives.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                    </a:t>
            </a:r>
            <a:endParaRPr lang="en-US" sz="1850" dirty="0" smtClean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		</a:t>
            </a:r>
            <a:r>
              <a:rPr lang="en-US" sz="1850" b="1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TP</a:t>
            </a:r>
            <a:endParaRPr lang="en-US" sz="1850" b="1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                 </a:t>
            </a:r>
            <a:r>
              <a:rPr lang="en-US" sz="1850" b="1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(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FN+TP)</a:t>
            </a:r>
          </a:p>
        </p:txBody>
      </p:sp>
      <p:sp>
        <p:nvSpPr>
          <p:cNvPr id="13" name="Shape 10"/>
          <p:cNvSpPr/>
          <p:nvPr/>
        </p:nvSpPr>
        <p:spPr>
          <a:xfrm>
            <a:off x="8232704" y="5219502"/>
            <a:ext cx="6103406" cy="2375098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14" name="Text 11"/>
          <p:cNvSpPr/>
          <p:nvPr/>
        </p:nvSpPr>
        <p:spPr>
          <a:xfrm>
            <a:off x="10752116" y="52963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F1-score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502869" y="5742090"/>
            <a:ext cx="5759669" cy="14750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harmonic mean of precision and recall.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                  2*Precision*Recall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                    </a:t>
            </a:r>
            <a:r>
              <a:rPr lang="en-US" sz="1850" b="1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Precision + Recall</a:t>
            </a:r>
            <a:endParaRPr lang="en-US" sz="1850" b="1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F2A3BDED-D041-5D65-80D8-97279768EE9A}"/>
              </a:ext>
            </a:extLst>
          </p:cNvPr>
          <p:cNvCxnSpPr/>
          <p:nvPr/>
        </p:nvCxnSpPr>
        <p:spPr>
          <a:xfrm>
            <a:off x="2575639" y="4483100"/>
            <a:ext cx="16407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6F5EF567-BDFA-5C6A-3E14-3839FA97E893}"/>
              </a:ext>
            </a:extLst>
          </p:cNvPr>
          <p:cNvCxnSpPr>
            <a:cxnSpLocks/>
          </p:cNvCxnSpPr>
          <p:nvPr/>
        </p:nvCxnSpPr>
        <p:spPr>
          <a:xfrm>
            <a:off x="10028052" y="4434628"/>
            <a:ext cx="9110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F75F0E77-38B0-B9C0-AC8E-7B981EE9C0B4}"/>
              </a:ext>
            </a:extLst>
          </p:cNvPr>
          <p:cNvSpPr txBox="1"/>
          <p:nvPr/>
        </p:nvSpPr>
        <p:spPr>
          <a:xfrm>
            <a:off x="8560611" y="4249962"/>
            <a:ext cx="140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Precision =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F6382EB-7CDC-D032-4945-FA0B7489E8E3}"/>
              </a:ext>
            </a:extLst>
          </p:cNvPr>
          <p:cNvSpPr txBox="1"/>
          <p:nvPr/>
        </p:nvSpPr>
        <p:spPr>
          <a:xfrm>
            <a:off x="1206024" y="4278868"/>
            <a:ext cx="140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Accuracy =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9D8E0F7-6CF8-7BB0-A2DC-EE114D4A9C00}"/>
              </a:ext>
            </a:extLst>
          </p:cNvPr>
          <p:cNvSpPr txBox="1"/>
          <p:nvPr/>
        </p:nvSpPr>
        <p:spPr>
          <a:xfrm>
            <a:off x="1161787" y="6674156"/>
            <a:ext cx="140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Recall =</a:t>
            </a:r>
            <a:endParaRPr lang="en-IN" b="1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C2984D4E-2F4D-1309-0900-B3E5234070DA}"/>
              </a:ext>
            </a:extLst>
          </p:cNvPr>
          <p:cNvCxnSpPr/>
          <p:nvPr/>
        </p:nvCxnSpPr>
        <p:spPr>
          <a:xfrm>
            <a:off x="2251513" y="6858821"/>
            <a:ext cx="16407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28BC6E82-0F15-F996-E074-1B927AAE9C45}"/>
              </a:ext>
            </a:extLst>
          </p:cNvPr>
          <p:cNvCxnSpPr>
            <a:cxnSpLocks/>
          </p:cNvCxnSpPr>
          <p:nvPr/>
        </p:nvCxnSpPr>
        <p:spPr>
          <a:xfrm>
            <a:off x="9825898" y="6519608"/>
            <a:ext cx="18524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FD971D8D-1BD1-C93B-FDCB-7497E2BDB3E0}"/>
              </a:ext>
            </a:extLst>
          </p:cNvPr>
          <p:cNvSpPr txBox="1"/>
          <p:nvPr/>
        </p:nvSpPr>
        <p:spPr>
          <a:xfrm>
            <a:off x="8502869" y="6343731"/>
            <a:ext cx="140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F1-score</a:t>
            </a:r>
            <a:r>
              <a:rPr lang="en-US" sz="18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=</a:t>
            </a:r>
            <a:endParaRPr lang="en-IN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832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988338"/>
            <a:ext cx="13277669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Comparison of Model </a:t>
            </a:r>
            <a:r>
              <a:rPr lang="en-US" sz="4400" dirty="0" smtClean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Performances</a:t>
            </a:r>
            <a:endParaRPr lang="en-US" sz="4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765431"/>
              </p:ext>
            </p:extLst>
          </p:nvPr>
        </p:nvGraphicFramePr>
        <p:xfrm>
          <a:off x="837724" y="2398124"/>
          <a:ext cx="13120014" cy="464659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632207"/>
                <a:gridCol w="7114469"/>
                <a:gridCol w="4373338"/>
              </a:tblGrid>
              <a:tr h="712938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S.N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MODEL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</a:rPr>
                        <a:t> ALGORITHM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ACCURACY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b"/>
                </a:tc>
              </a:tr>
              <a:tr h="983415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1. 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LOGICAL REGRESSION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96.56 %</a:t>
                      </a:r>
                    </a:p>
                  </a:txBody>
                  <a:tcPr anchor="b"/>
                </a:tc>
              </a:tr>
              <a:tr h="983415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2.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K-NEAREST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</a:rPr>
                        <a:t> NEIGHBORS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92.00 </a:t>
                      </a:r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%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b"/>
                </a:tc>
              </a:tr>
              <a:tr h="983415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3. 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SUPPORT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</a:rPr>
                        <a:t> VECTOR MACHINE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97.00 </a:t>
                      </a:r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%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b"/>
                </a:tc>
              </a:tr>
              <a:tr h="983415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4. 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GAUSSIAN PROCESS REGRESSION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87.50 %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1269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4"/>
          <p:cNvSpPr/>
          <p:nvPr/>
        </p:nvSpPr>
        <p:spPr>
          <a:xfrm>
            <a:off x="8828689" y="1828801"/>
            <a:ext cx="5703133" cy="4235668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3" name="Text 0"/>
          <p:cNvSpPr/>
          <p:nvPr/>
        </p:nvSpPr>
        <p:spPr>
          <a:xfrm>
            <a:off x="-391986" y="615398"/>
            <a:ext cx="13277669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990124" y="1140739"/>
            <a:ext cx="4223007" cy="688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 smtClean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29" name="Text 3"/>
          <p:cNvSpPr/>
          <p:nvPr/>
        </p:nvSpPr>
        <p:spPr>
          <a:xfrm>
            <a:off x="990124" y="2218062"/>
            <a:ext cx="6437857" cy="1912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GB" sz="185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Algorithms: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GB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Logistic </a:t>
            </a:r>
            <a:r>
              <a:rPr lang="en-GB" sz="185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Regression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GB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K-Nearest Neighbors (KNN</a:t>
            </a:r>
            <a:r>
              <a:rPr lang="en-GB" sz="185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)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GB" sz="185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Support </a:t>
            </a:r>
            <a:r>
              <a:rPr lang="en-GB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Vector Machines (SVM</a:t>
            </a:r>
            <a:r>
              <a:rPr lang="en-GB" sz="185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)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GB" sz="185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Gaussian </a:t>
            </a:r>
            <a:r>
              <a:rPr lang="en-GB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Process Regression (GPR</a:t>
            </a:r>
            <a:r>
              <a:rPr lang="en-GB" sz="185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)</a:t>
            </a:r>
            <a:endParaRPr lang="en-US" sz="1850" b="1" dirty="0" smtClean="0">
              <a:solidFill>
                <a:srgbClr val="F9EEE7"/>
              </a:solidFill>
              <a:latin typeface="Quattrocento" pitchFamily="34" charset="0"/>
            </a:endParaRPr>
          </a:p>
        </p:txBody>
      </p:sp>
      <p:sp>
        <p:nvSpPr>
          <p:cNvPr id="30" name="Text 3"/>
          <p:cNvSpPr/>
          <p:nvPr/>
        </p:nvSpPr>
        <p:spPr>
          <a:xfrm>
            <a:off x="1016058" y="4808862"/>
            <a:ext cx="7739059" cy="1912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3000"/>
              </a:lnSpc>
            </a:pPr>
            <a:r>
              <a:rPr lang="en-GB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Key Takeaways</a:t>
            </a:r>
            <a:r>
              <a:rPr lang="en-GB" sz="185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:</a:t>
            </a:r>
          </a:p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GB" sz="185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SVM </a:t>
            </a:r>
            <a:r>
              <a:rPr lang="en-GB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and GPR are effective for capturing complex relationships in data</a:t>
            </a:r>
            <a:r>
              <a:rPr lang="en-GB" sz="185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</a:p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GB" sz="185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KNN </a:t>
            </a:r>
            <a:r>
              <a:rPr lang="en-GB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is simple, flexible, and works well for smaller datasets</a:t>
            </a:r>
            <a:r>
              <a:rPr lang="en-GB" sz="185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</a:p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GB" sz="185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Logistic </a:t>
            </a:r>
            <a:r>
              <a:rPr lang="en-GB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Regression is interpretable and useful for binary classification tasks</a:t>
            </a:r>
            <a:r>
              <a:rPr lang="en-GB" sz="185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</a:p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GB" sz="185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These </a:t>
            </a:r>
            <a:r>
              <a:rPr lang="en-GB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algorithms collectively offer diverse strengths for accurate CKD prediction.</a:t>
            </a:r>
            <a:endParaRPr lang="en-US" sz="1850" b="1" dirty="0" smtClean="0">
              <a:solidFill>
                <a:srgbClr val="F9EEE7"/>
              </a:solidFill>
              <a:latin typeface="Quattrocento" pitchFamily="34" charset="0"/>
            </a:endParaRPr>
          </a:p>
        </p:txBody>
      </p:sp>
      <p:sp>
        <p:nvSpPr>
          <p:cNvPr id="31" name="Text 3"/>
          <p:cNvSpPr/>
          <p:nvPr/>
        </p:nvSpPr>
        <p:spPr>
          <a:xfrm>
            <a:off x="9030817" y="2114095"/>
            <a:ext cx="5137128" cy="1912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GB" sz="1850" b="1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Get the models and all the codes and results at:</a:t>
            </a:r>
          </a:p>
          <a:p>
            <a:pPr>
              <a:lnSpc>
                <a:spcPts val="3000"/>
              </a:lnSpc>
            </a:pPr>
            <a:r>
              <a:rPr lang="en-GB" sz="1850" u="sng" dirty="0">
                <a:solidFill>
                  <a:schemeClr val="bg1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https://</a:t>
            </a:r>
            <a:r>
              <a:rPr lang="en-GB" sz="1850" u="sng" dirty="0" smtClean="0">
                <a:solidFill>
                  <a:schemeClr val="bg1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bit.ly/ibd-ckd</a:t>
            </a:r>
          </a:p>
          <a:p>
            <a:pPr>
              <a:lnSpc>
                <a:spcPts val="3000"/>
              </a:lnSpc>
            </a:pPr>
            <a:endParaRPr lang="en-GB" sz="1850" dirty="0" smtClean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ts val="3000"/>
              </a:lnSpc>
            </a:pPr>
            <a:r>
              <a:rPr lang="en-US" sz="1850" b="1" dirty="0" smtClean="0">
                <a:solidFill>
                  <a:srgbClr val="F9EEE7"/>
                </a:solidFill>
                <a:latin typeface="Quattrocento" pitchFamily="34" charset="0"/>
              </a:rPr>
              <a:t>Or,</a:t>
            </a:r>
          </a:p>
          <a:p>
            <a:pPr>
              <a:lnSpc>
                <a:spcPts val="3000"/>
              </a:lnSpc>
            </a:pPr>
            <a:r>
              <a:rPr lang="en-US" sz="1850" b="1" dirty="0" smtClean="0">
                <a:solidFill>
                  <a:srgbClr val="F9EEE7"/>
                </a:solidFill>
                <a:latin typeface="Quattrocento" pitchFamily="34" charset="0"/>
              </a:rPr>
              <a:t>Scan this QR Code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417" y="3983945"/>
            <a:ext cx="1933903" cy="19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41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US" sz="144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endParaRPr lang="en-US" sz="144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85324" y="1510428"/>
            <a:ext cx="12192476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44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Logistic regression model for detection of (CKD)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5324" y="473870"/>
            <a:ext cx="2968585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4400" u="sng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Overview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5325" y="2839940"/>
            <a:ext cx="5733263" cy="3847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28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Workflow:</a:t>
            </a:r>
          </a:p>
          <a:p>
            <a:pPr marL="422275" lvl="1" indent="-211138">
              <a:lnSpc>
                <a:spcPts val="5040"/>
              </a:lnSpc>
              <a:buFont typeface="Arial"/>
              <a:buChar char="•"/>
            </a:pPr>
            <a:r>
              <a:rPr lang="en-US" sz="28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Data Preprocessing</a:t>
            </a:r>
          </a:p>
          <a:p>
            <a:pPr marL="422275" lvl="1" indent="-211138">
              <a:lnSpc>
                <a:spcPts val="5040"/>
              </a:lnSpc>
              <a:buFont typeface="Arial"/>
              <a:buChar char="•"/>
            </a:pPr>
            <a:r>
              <a:rPr lang="en-US" sz="28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Feature Selection</a:t>
            </a:r>
          </a:p>
          <a:p>
            <a:pPr marL="422275" lvl="1" indent="-211138">
              <a:lnSpc>
                <a:spcPts val="5040"/>
              </a:lnSpc>
              <a:buFont typeface="Arial"/>
              <a:buChar char="•"/>
            </a:pPr>
            <a:r>
              <a:rPr lang="en-US" sz="28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Model Training</a:t>
            </a:r>
          </a:p>
          <a:p>
            <a:pPr marL="422275" lvl="1" indent="-211138">
              <a:lnSpc>
                <a:spcPts val="5040"/>
              </a:lnSpc>
              <a:buFont typeface="Arial"/>
              <a:buChar char="•"/>
            </a:pPr>
            <a:r>
              <a:rPr lang="en-US" sz="28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Hyperparameter Tuning</a:t>
            </a:r>
          </a:p>
          <a:p>
            <a:pPr marL="422275" lvl="1" indent="-211138">
              <a:lnSpc>
                <a:spcPts val="5040"/>
              </a:lnSpc>
              <a:buFont typeface="Arial"/>
              <a:buChar char="•"/>
            </a:pPr>
            <a:r>
              <a:rPr lang="en-US" sz="28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Evaluation and Deployment</a:t>
            </a:r>
          </a:p>
        </p:txBody>
      </p:sp>
      <p:pic>
        <p:nvPicPr>
          <p:cNvPr id="11" name="Picture 10" descr="A green human organ on a black surface with wires and a diagram&#10;&#10;Description automatically generated">
            <a:extLst>
              <a:ext uri="{FF2B5EF4-FFF2-40B4-BE49-F238E27FC236}">
                <a16:creationId xmlns="" xmlns:a16="http://schemas.microsoft.com/office/drawing/2014/main" id="{0F0113C2-995F-8627-307A-B1AC47A9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814" y="2559766"/>
            <a:ext cx="4268509" cy="42685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8751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US" sz="144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endParaRPr lang="en-US" sz="144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11420" y="758029"/>
            <a:ext cx="12954952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44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Data Preprocessing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6660" y="2056977"/>
            <a:ext cx="281618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50"/>
              </a:lnSpc>
            </a:pPr>
            <a:r>
              <a:rPr lang="en-US" sz="22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Dataset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1421" y="2469861"/>
            <a:ext cx="3447263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The dataset used for this model retrieved from [ UC Irvine Machine Learning Repository ]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22432" y="2045825"/>
            <a:ext cx="2352413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50"/>
              </a:lnSpc>
            </a:pPr>
            <a:r>
              <a:rPr lang="en-US" sz="22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Data Cleaning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22433" y="2469861"/>
            <a:ext cx="5166895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Removed redundant column and handled missing values.</a:t>
            </a:r>
          </a:p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Encoded categorical features using LabelEncoder.</a:t>
            </a:r>
          </a:p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Handled outliers in numerical features using the IQR method.</a:t>
            </a:r>
          </a:p>
        </p:txBody>
      </p:sp>
      <p:sp>
        <p:nvSpPr>
          <p:cNvPr id="11" name="Freeform 11"/>
          <p:cNvSpPr/>
          <p:nvPr/>
        </p:nvSpPr>
        <p:spPr>
          <a:xfrm>
            <a:off x="511420" y="5199748"/>
            <a:ext cx="13288876" cy="2121025"/>
          </a:xfrm>
          <a:custGeom>
            <a:avLst/>
            <a:gdLst/>
            <a:ahLst/>
            <a:cxnLst/>
            <a:rect l="l" t="t" r="r" b="b"/>
            <a:pathLst>
              <a:path w="16611095" h="2651281">
                <a:moveTo>
                  <a:pt x="0" y="0"/>
                </a:moveTo>
                <a:lnTo>
                  <a:pt x="16611095" y="0"/>
                </a:lnTo>
                <a:lnTo>
                  <a:pt x="16611095" y="2651281"/>
                </a:lnTo>
                <a:lnTo>
                  <a:pt x="0" y="26512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/>
          <a:lstStyle/>
          <a:p>
            <a:endParaRPr lang="en-US" sz="1440"/>
          </a:p>
        </p:txBody>
      </p:sp>
      <p:sp>
        <p:nvSpPr>
          <p:cNvPr id="12" name="Freeform 12"/>
          <p:cNvSpPr/>
          <p:nvPr/>
        </p:nvSpPr>
        <p:spPr>
          <a:xfrm>
            <a:off x="9994408" y="1575905"/>
            <a:ext cx="3785917" cy="3158009"/>
          </a:xfrm>
          <a:custGeom>
            <a:avLst/>
            <a:gdLst/>
            <a:ahLst/>
            <a:cxnLst/>
            <a:rect l="l" t="t" r="r" b="b"/>
            <a:pathLst>
              <a:path w="4732396" h="3947511">
                <a:moveTo>
                  <a:pt x="0" y="0"/>
                </a:moveTo>
                <a:lnTo>
                  <a:pt x="4732396" y="0"/>
                </a:lnTo>
                <a:lnTo>
                  <a:pt x="4732396" y="3947511"/>
                </a:lnTo>
                <a:lnTo>
                  <a:pt x="0" y="39475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/>
          <a:lstStyle/>
          <a:p>
            <a:endParaRPr lang="en-US" sz="1440"/>
          </a:p>
        </p:txBody>
      </p:sp>
    </p:spTree>
    <p:extLst>
      <p:ext uri="{BB962C8B-B14F-4D97-AF65-F5344CB8AC3E}">
        <p14:creationId xmlns:p14="http://schemas.microsoft.com/office/powerpoint/2010/main" val="124205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US" sz="144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endParaRPr lang="en-US" sz="144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05696" y="930217"/>
            <a:ext cx="13019008" cy="67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00"/>
              </a:lnSpc>
            </a:pPr>
            <a:r>
              <a:rPr lang="en-US" sz="425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Feature Selection and Model Building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751316" y="2165017"/>
            <a:ext cx="575429" cy="575429"/>
          </a:xfrm>
          <a:custGeom>
            <a:avLst/>
            <a:gdLst/>
            <a:ahLst/>
            <a:cxnLst/>
            <a:rect l="l" t="t" r="r" b="b"/>
            <a:pathLst>
              <a:path w="719286" h="719286">
                <a:moveTo>
                  <a:pt x="0" y="0"/>
                </a:moveTo>
                <a:lnTo>
                  <a:pt x="719286" y="0"/>
                </a:lnTo>
                <a:lnTo>
                  <a:pt x="719286" y="719287"/>
                </a:lnTo>
                <a:lnTo>
                  <a:pt x="0" y="7192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440"/>
          </a:p>
        </p:txBody>
      </p:sp>
      <p:sp>
        <p:nvSpPr>
          <p:cNvPr id="8" name="TextBox 8"/>
          <p:cNvSpPr txBox="1"/>
          <p:nvPr/>
        </p:nvSpPr>
        <p:spPr>
          <a:xfrm>
            <a:off x="751316" y="2864638"/>
            <a:ext cx="2708315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0"/>
              </a:lnSpc>
            </a:pPr>
            <a:r>
              <a:rPr lang="en-US" sz="21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Feature Selection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1316" y="3287905"/>
            <a:ext cx="4109442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99"/>
              </a:lnSpc>
            </a:pPr>
            <a:r>
              <a:rPr lang="en-US" sz="179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Based on correlation values ≥ 0.29 with CKD.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751316" y="4979942"/>
            <a:ext cx="575429" cy="575429"/>
          </a:xfrm>
          <a:custGeom>
            <a:avLst/>
            <a:gdLst/>
            <a:ahLst/>
            <a:cxnLst/>
            <a:rect l="l" t="t" r="r" b="b"/>
            <a:pathLst>
              <a:path w="719286" h="719286">
                <a:moveTo>
                  <a:pt x="0" y="0"/>
                </a:moveTo>
                <a:lnTo>
                  <a:pt x="719286" y="0"/>
                </a:lnTo>
                <a:lnTo>
                  <a:pt x="719286" y="719286"/>
                </a:lnTo>
                <a:lnTo>
                  <a:pt x="0" y="719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440"/>
          </a:p>
        </p:txBody>
      </p:sp>
      <p:sp>
        <p:nvSpPr>
          <p:cNvPr id="11" name="TextBox 11"/>
          <p:cNvSpPr txBox="1"/>
          <p:nvPr/>
        </p:nvSpPr>
        <p:spPr>
          <a:xfrm>
            <a:off x="751317" y="5705705"/>
            <a:ext cx="3761382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0"/>
              </a:lnSpc>
            </a:pPr>
            <a:r>
              <a:rPr lang="en-US" sz="21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Model: Logistic Regression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51317" y="6087665"/>
            <a:ext cx="4109442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1462" lvl="1" indent="-135731">
              <a:lnSpc>
                <a:spcPts val="2899"/>
              </a:lnSpc>
              <a:buFont typeface="Arial"/>
              <a:buChar char="•"/>
            </a:pPr>
            <a:r>
              <a:rPr lang="en-US" sz="179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Baseline model trained with limited iterations (max_iter=10).</a:t>
            </a:r>
          </a:p>
          <a:p>
            <a:pPr marL="271462" lvl="1" indent="-135731">
              <a:lnSpc>
                <a:spcPts val="2899"/>
              </a:lnSpc>
              <a:buFont typeface="Arial"/>
              <a:buChar char="•"/>
            </a:pPr>
            <a:r>
              <a:rPr lang="en-US" sz="179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Tuned model using GridSearchCV for optimal C value.</a:t>
            </a:r>
          </a:p>
        </p:txBody>
      </p:sp>
      <p:sp>
        <p:nvSpPr>
          <p:cNvPr id="13" name="Freeform 13"/>
          <p:cNvSpPr/>
          <p:nvPr/>
        </p:nvSpPr>
        <p:spPr>
          <a:xfrm>
            <a:off x="5947881" y="2631150"/>
            <a:ext cx="7643522" cy="4229467"/>
          </a:xfrm>
          <a:custGeom>
            <a:avLst/>
            <a:gdLst/>
            <a:ahLst/>
            <a:cxnLst/>
            <a:rect l="l" t="t" r="r" b="b"/>
            <a:pathLst>
              <a:path w="9554402" h="5286834">
                <a:moveTo>
                  <a:pt x="0" y="0"/>
                </a:moveTo>
                <a:lnTo>
                  <a:pt x="9554403" y="0"/>
                </a:lnTo>
                <a:lnTo>
                  <a:pt x="9554403" y="5286834"/>
                </a:lnTo>
                <a:lnTo>
                  <a:pt x="0" y="52868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solidFill>
              <a:schemeClr val="accent6"/>
            </a:solidFill>
          </a:ln>
        </p:spPr>
        <p:txBody>
          <a:bodyPr/>
          <a:lstStyle/>
          <a:p>
            <a:endParaRPr lang="en-US" sz="1440"/>
          </a:p>
        </p:txBody>
      </p:sp>
    </p:spTree>
    <p:extLst>
      <p:ext uri="{BB962C8B-B14F-4D97-AF65-F5344CB8AC3E}">
        <p14:creationId xmlns:p14="http://schemas.microsoft.com/office/powerpoint/2010/main" val="200819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US" sz="144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endParaRPr lang="en-US" sz="144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833577" y="531752"/>
            <a:ext cx="6963245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99"/>
              </a:lnSpc>
            </a:pPr>
            <a:r>
              <a:rPr lang="en-US" sz="5399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Model Performance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352073" y="5923313"/>
            <a:ext cx="3614618" cy="929163"/>
            <a:chOff x="0" y="0"/>
            <a:chExt cx="6024363" cy="15486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024372" cy="1548638"/>
            </a:xfrm>
            <a:custGeom>
              <a:avLst/>
              <a:gdLst/>
              <a:ahLst/>
              <a:cxnLst/>
              <a:rect l="l" t="t" r="r" b="b"/>
              <a:pathLst>
                <a:path w="6024372" h="1548638">
                  <a:moveTo>
                    <a:pt x="0" y="26162"/>
                  </a:moveTo>
                  <a:cubicBezTo>
                    <a:pt x="0" y="11684"/>
                    <a:pt x="11684" y="0"/>
                    <a:pt x="26162" y="0"/>
                  </a:cubicBezTo>
                  <a:lnTo>
                    <a:pt x="5998210" y="0"/>
                  </a:lnTo>
                  <a:cubicBezTo>
                    <a:pt x="6012688" y="0"/>
                    <a:pt x="6024372" y="11684"/>
                    <a:pt x="6024372" y="26162"/>
                  </a:cubicBezTo>
                  <a:lnTo>
                    <a:pt x="6024372" y="1522476"/>
                  </a:lnTo>
                  <a:cubicBezTo>
                    <a:pt x="6024372" y="1536954"/>
                    <a:pt x="6012688" y="1548638"/>
                    <a:pt x="5998210" y="1548638"/>
                  </a:cubicBezTo>
                  <a:lnTo>
                    <a:pt x="26162" y="1548638"/>
                  </a:lnTo>
                  <a:cubicBezTo>
                    <a:pt x="11684" y="1548638"/>
                    <a:pt x="0" y="1536954"/>
                    <a:pt x="0" y="1522476"/>
                  </a:cubicBezTo>
                  <a:close/>
                </a:path>
              </a:pathLst>
            </a:custGeom>
            <a:solidFill>
              <a:srgbClr val="315251"/>
            </a:solidFill>
          </p:spPr>
          <p:txBody>
            <a:bodyPr/>
            <a:lstStyle/>
            <a:p>
              <a:endParaRPr lang="en-US" sz="1440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51292" y="6042964"/>
            <a:ext cx="2816185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2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Baseline Model Accuracy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8705352" y="5923313"/>
            <a:ext cx="3614618" cy="929163"/>
            <a:chOff x="0" y="0"/>
            <a:chExt cx="6024363" cy="154860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024372" cy="1548638"/>
            </a:xfrm>
            <a:custGeom>
              <a:avLst/>
              <a:gdLst/>
              <a:ahLst/>
              <a:cxnLst/>
              <a:rect l="l" t="t" r="r" b="b"/>
              <a:pathLst>
                <a:path w="6024372" h="1548638">
                  <a:moveTo>
                    <a:pt x="0" y="26162"/>
                  </a:moveTo>
                  <a:cubicBezTo>
                    <a:pt x="0" y="11684"/>
                    <a:pt x="11684" y="0"/>
                    <a:pt x="26162" y="0"/>
                  </a:cubicBezTo>
                  <a:lnTo>
                    <a:pt x="5998210" y="0"/>
                  </a:lnTo>
                  <a:cubicBezTo>
                    <a:pt x="6012688" y="0"/>
                    <a:pt x="6024372" y="11684"/>
                    <a:pt x="6024372" y="26162"/>
                  </a:cubicBezTo>
                  <a:lnTo>
                    <a:pt x="6024372" y="1522476"/>
                  </a:lnTo>
                  <a:cubicBezTo>
                    <a:pt x="6024372" y="1536954"/>
                    <a:pt x="6012688" y="1548638"/>
                    <a:pt x="5998210" y="1548638"/>
                  </a:cubicBezTo>
                  <a:lnTo>
                    <a:pt x="26162" y="1548638"/>
                  </a:lnTo>
                  <a:cubicBezTo>
                    <a:pt x="11684" y="1548638"/>
                    <a:pt x="0" y="1536954"/>
                    <a:pt x="0" y="1522476"/>
                  </a:cubicBezTo>
                  <a:close/>
                </a:path>
              </a:pathLst>
            </a:custGeom>
            <a:solidFill>
              <a:srgbClr val="315251"/>
            </a:solidFill>
          </p:spPr>
          <p:txBody>
            <a:bodyPr/>
            <a:lstStyle/>
            <a:p>
              <a:endParaRPr lang="en-US" sz="144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104571" y="6042964"/>
            <a:ext cx="2816185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2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Tuned Model Accuracy</a:t>
            </a:r>
          </a:p>
        </p:txBody>
      </p:sp>
      <p:sp>
        <p:nvSpPr>
          <p:cNvPr id="13" name="Freeform 13"/>
          <p:cNvSpPr/>
          <p:nvPr/>
        </p:nvSpPr>
        <p:spPr>
          <a:xfrm>
            <a:off x="960655" y="2041809"/>
            <a:ext cx="4534293" cy="3543607"/>
          </a:xfrm>
          <a:custGeom>
            <a:avLst/>
            <a:gdLst/>
            <a:ahLst/>
            <a:cxnLst/>
            <a:rect l="l" t="t" r="r" b="b"/>
            <a:pathLst>
              <a:path w="5667866" h="4429509">
                <a:moveTo>
                  <a:pt x="0" y="0"/>
                </a:moveTo>
                <a:lnTo>
                  <a:pt x="5667866" y="0"/>
                </a:lnTo>
                <a:lnTo>
                  <a:pt x="5667866" y="4429509"/>
                </a:lnTo>
                <a:lnTo>
                  <a:pt x="0" y="44295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440"/>
          </a:p>
        </p:txBody>
      </p:sp>
      <p:sp>
        <p:nvSpPr>
          <p:cNvPr id="14" name="Freeform 14"/>
          <p:cNvSpPr/>
          <p:nvPr/>
        </p:nvSpPr>
        <p:spPr>
          <a:xfrm>
            <a:off x="8077677" y="2079911"/>
            <a:ext cx="4503810" cy="3505504"/>
          </a:xfrm>
          <a:custGeom>
            <a:avLst/>
            <a:gdLst/>
            <a:ahLst/>
            <a:cxnLst/>
            <a:rect l="l" t="t" r="r" b="b"/>
            <a:pathLst>
              <a:path w="5629762" h="4381880">
                <a:moveTo>
                  <a:pt x="0" y="0"/>
                </a:moveTo>
                <a:lnTo>
                  <a:pt x="5629763" y="0"/>
                </a:lnTo>
                <a:lnTo>
                  <a:pt x="5629763" y="4381880"/>
                </a:lnTo>
                <a:lnTo>
                  <a:pt x="0" y="4381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440"/>
          </a:p>
        </p:txBody>
      </p:sp>
      <p:sp>
        <p:nvSpPr>
          <p:cNvPr id="15" name="TextBox 15"/>
          <p:cNvSpPr txBox="1"/>
          <p:nvPr/>
        </p:nvSpPr>
        <p:spPr>
          <a:xfrm>
            <a:off x="6428094" y="5412482"/>
            <a:ext cx="1237193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99"/>
              </a:lnSpc>
            </a:pPr>
            <a:r>
              <a:rPr lang="en-US" sz="5399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325451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US" sz="144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endParaRPr lang="en-US" sz="1440"/>
            </a:p>
          </p:txBody>
        </p:sp>
      </p:grpSp>
      <p:sp>
        <p:nvSpPr>
          <p:cNvPr id="6" name="Freeform 6"/>
          <p:cNvSpPr/>
          <p:nvPr/>
        </p:nvSpPr>
        <p:spPr>
          <a:xfrm>
            <a:off x="7632581" y="1952381"/>
            <a:ext cx="6555951" cy="5301224"/>
          </a:xfrm>
          <a:custGeom>
            <a:avLst/>
            <a:gdLst/>
            <a:ahLst/>
            <a:cxnLst/>
            <a:rect l="l" t="t" r="r" b="b"/>
            <a:pathLst>
              <a:path w="8194939" h="6626530">
                <a:moveTo>
                  <a:pt x="0" y="0"/>
                </a:moveTo>
                <a:lnTo>
                  <a:pt x="8194939" y="0"/>
                </a:lnTo>
                <a:lnTo>
                  <a:pt x="8194939" y="6626530"/>
                </a:lnTo>
                <a:lnTo>
                  <a:pt x="0" y="66265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440"/>
          </a:p>
        </p:txBody>
      </p:sp>
      <p:sp>
        <p:nvSpPr>
          <p:cNvPr id="7" name="TextBox 7"/>
          <p:cNvSpPr txBox="1"/>
          <p:nvPr/>
        </p:nvSpPr>
        <p:spPr>
          <a:xfrm>
            <a:off x="1295401" y="531752"/>
            <a:ext cx="12039599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99"/>
              </a:lnSpc>
            </a:pPr>
            <a:r>
              <a:rPr lang="en-US" sz="5399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Accuracy vs. Regularization Strength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6839" y="1876181"/>
            <a:ext cx="6958361" cy="5386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 b="1">
                <a:solidFill>
                  <a:srgbClr val="F9EEE7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Regularization Strength (C): </a:t>
            </a: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Low C values increase regularization, reducing overfitting but lowering accuracy. High C values reduce regularization, improving fit but risking overfitting.</a:t>
            </a:r>
          </a:p>
          <a:p>
            <a:pPr marL="279003" lvl="1" indent="-139502">
              <a:lnSpc>
                <a:spcPts val="3000"/>
              </a:lnSpc>
            </a:pPr>
            <a:endParaRPr lang="en-US" sz="1850">
              <a:solidFill>
                <a:srgbClr val="F9EEE7"/>
              </a:solidFill>
              <a:latin typeface="Quattrocento"/>
              <a:ea typeface="Quattrocento"/>
              <a:cs typeface="Quattrocento"/>
              <a:sym typeface="Quattrocento"/>
            </a:endParaRPr>
          </a:p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 b="1">
                <a:solidFill>
                  <a:srgbClr val="F9EEE7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Optimal C: </a:t>
            </a: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The best C value found is {best_C}, achieving the highest cross-validation accuracy.</a:t>
            </a:r>
          </a:p>
          <a:p>
            <a:pPr marL="279003" lvl="1" indent="-139502">
              <a:lnSpc>
                <a:spcPts val="3000"/>
              </a:lnSpc>
            </a:pPr>
            <a:endParaRPr lang="en-US" sz="1850">
              <a:solidFill>
                <a:srgbClr val="F9EEE7"/>
              </a:solidFill>
              <a:latin typeface="Quattrocento"/>
              <a:ea typeface="Quattrocento"/>
              <a:cs typeface="Quattrocento"/>
              <a:sym typeface="Quattrocento"/>
            </a:endParaRPr>
          </a:p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 b="1">
                <a:solidFill>
                  <a:srgbClr val="F9EEE7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Trend Observation: </a:t>
            </a: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Accuracy initially improves with increasing C, peaks at the optimal value, and then stabilizes or declines due to overfitting.</a:t>
            </a:r>
          </a:p>
          <a:p>
            <a:pPr marL="279003" lvl="1" indent="-139502">
              <a:lnSpc>
                <a:spcPts val="3000"/>
              </a:lnSpc>
            </a:pPr>
            <a:endParaRPr lang="en-US" sz="1850">
              <a:solidFill>
                <a:srgbClr val="F9EEE7"/>
              </a:solidFill>
              <a:latin typeface="Quattrocento"/>
              <a:ea typeface="Quattrocento"/>
              <a:cs typeface="Quattrocento"/>
              <a:sym typeface="Quattrocento"/>
            </a:endParaRPr>
          </a:p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 b="1">
                <a:solidFill>
                  <a:srgbClr val="F9EEE7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Deployment Insight: </a:t>
            </a: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Using the optimal C ensures the model balances accuracy and generalizability.</a:t>
            </a:r>
          </a:p>
        </p:txBody>
      </p:sp>
    </p:spTree>
    <p:extLst>
      <p:ext uri="{BB962C8B-B14F-4D97-AF65-F5344CB8AC3E}">
        <p14:creationId xmlns:p14="http://schemas.microsoft.com/office/powerpoint/2010/main" val="388037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US" sz="144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endParaRPr lang="en-US" sz="144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44361" y="714692"/>
            <a:ext cx="7952968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44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Key Outcomes and 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36420" y="2888138"/>
            <a:ext cx="281618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50"/>
              </a:lnSpc>
            </a:pPr>
            <a:r>
              <a:rPr lang="en-US" sz="22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Methodology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36421" y="3376409"/>
            <a:ext cx="6990432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 dirty="0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Achieved improved accuracy after hyperparameter tuning.</a:t>
            </a:r>
          </a:p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 dirty="0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Saved the model for deployment (</a:t>
            </a:r>
            <a:r>
              <a:rPr lang="en-US" sz="1850" dirty="0" err="1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best_logistic_model.pkl</a:t>
            </a:r>
            <a:r>
              <a:rPr lang="en-US" sz="1850" dirty="0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).</a:t>
            </a:r>
          </a:p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 dirty="0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The tuned model offers robust predictions for CKD detection.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36421" y="5181576"/>
            <a:ext cx="281618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50"/>
              </a:lnSpc>
            </a:pPr>
            <a:r>
              <a:rPr lang="en-US" sz="22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Future Scope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36421" y="5593425"/>
            <a:ext cx="6990432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3">
              <a:lnSpc>
                <a:spcPts val="2999"/>
              </a:lnSpc>
              <a:buFont typeface="Arial"/>
              <a:buChar char="•"/>
            </a:pPr>
            <a:r>
              <a:rPr lang="en-US" sz="1999" spc="18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Integrate additional features and test on a larger dataset.</a:t>
            </a:r>
          </a:p>
        </p:txBody>
      </p:sp>
      <p:sp>
        <p:nvSpPr>
          <p:cNvPr id="11" name="Freeform 11"/>
          <p:cNvSpPr/>
          <p:nvPr/>
        </p:nvSpPr>
        <p:spPr>
          <a:xfrm>
            <a:off x="444361" y="2174785"/>
            <a:ext cx="6195597" cy="4694327"/>
          </a:xfrm>
          <a:custGeom>
            <a:avLst/>
            <a:gdLst/>
            <a:ahLst/>
            <a:cxnLst/>
            <a:rect l="l" t="t" r="r" b="b"/>
            <a:pathLst>
              <a:path w="7744496" h="5867909">
                <a:moveTo>
                  <a:pt x="0" y="0"/>
                </a:moveTo>
                <a:lnTo>
                  <a:pt x="7744497" y="0"/>
                </a:lnTo>
                <a:lnTo>
                  <a:pt x="7744497" y="5867909"/>
                </a:lnTo>
                <a:lnTo>
                  <a:pt x="0" y="58679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440"/>
          </a:p>
        </p:txBody>
      </p:sp>
    </p:spTree>
    <p:extLst>
      <p:ext uri="{BB962C8B-B14F-4D97-AF65-F5344CB8AC3E}">
        <p14:creationId xmlns:p14="http://schemas.microsoft.com/office/powerpoint/2010/main" val="395866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1591</Words>
  <Application>Microsoft Office PowerPoint</Application>
  <PresentationFormat>Custom</PresentationFormat>
  <Paragraphs>298</Paragraphs>
  <Slides>32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Quattrocento Bold</vt:lpstr>
      <vt:lpstr>Calibri</vt:lpstr>
      <vt:lpstr>TT Rounds Condensed</vt:lpstr>
      <vt:lpstr>Quattrocento</vt:lpstr>
      <vt:lpstr>Times New Roman</vt:lpstr>
      <vt:lpstr>Arial</vt:lpstr>
      <vt:lpstr>Cambria Math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account</cp:lastModifiedBy>
  <cp:revision>20</cp:revision>
  <dcterms:created xsi:type="dcterms:W3CDTF">2024-12-14T15:19:09Z</dcterms:created>
  <dcterms:modified xsi:type="dcterms:W3CDTF">2024-12-14T21:40:29Z</dcterms:modified>
</cp:coreProperties>
</file>